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94" r:id="rId3"/>
    <p:sldId id="295" r:id="rId4"/>
    <p:sldId id="315" r:id="rId5"/>
    <p:sldId id="317" r:id="rId6"/>
    <p:sldId id="273" r:id="rId7"/>
    <p:sldId id="275" r:id="rId8"/>
    <p:sldId id="259" r:id="rId9"/>
    <p:sldId id="257" r:id="rId10"/>
    <p:sldId id="276" r:id="rId11"/>
    <p:sldId id="258" r:id="rId12"/>
    <p:sldId id="313" r:id="rId13"/>
    <p:sldId id="303" r:id="rId14"/>
    <p:sldId id="260" r:id="rId15"/>
    <p:sldId id="277" r:id="rId16"/>
    <p:sldId id="278" r:id="rId17"/>
    <p:sldId id="270" r:id="rId18"/>
    <p:sldId id="265" r:id="rId19"/>
    <p:sldId id="261" r:id="rId20"/>
    <p:sldId id="324" r:id="rId21"/>
    <p:sldId id="262" r:id="rId22"/>
    <p:sldId id="279" r:id="rId23"/>
    <p:sldId id="309" r:id="rId24"/>
    <p:sldId id="325" r:id="rId25"/>
    <p:sldId id="326" r:id="rId26"/>
    <p:sldId id="299" r:id="rId27"/>
    <p:sldId id="314" r:id="rId28"/>
    <p:sldId id="308" r:id="rId29"/>
    <p:sldId id="301" r:id="rId30"/>
    <p:sldId id="266" r:id="rId31"/>
    <p:sldId id="302" r:id="rId32"/>
    <p:sldId id="321" r:id="rId33"/>
    <p:sldId id="267" r:id="rId34"/>
    <p:sldId id="288" r:id="rId35"/>
    <p:sldId id="319" r:id="rId36"/>
    <p:sldId id="289" r:id="rId37"/>
    <p:sldId id="320" r:id="rId38"/>
    <p:sldId id="327" r:id="rId39"/>
    <p:sldId id="306" r:id="rId40"/>
    <p:sldId id="322" r:id="rId41"/>
    <p:sldId id="323" r:id="rId42"/>
    <p:sldId id="307" r:id="rId43"/>
    <p:sldId id="269" r:id="rId44"/>
    <p:sldId id="328" r:id="rId45"/>
    <p:sldId id="334" r:id="rId46"/>
    <p:sldId id="333" r:id="rId47"/>
    <p:sldId id="330" r:id="rId48"/>
    <p:sldId id="332" r:id="rId49"/>
    <p:sldId id="335" r:id="rId50"/>
    <p:sldId id="336" r:id="rId51"/>
    <p:sldId id="337" r:id="rId52"/>
    <p:sldId id="33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594601-5C76-44C0-A757-86D773B5AD2B}">
          <p14:sldIdLst>
            <p14:sldId id="256"/>
            <p14:sldId id="294"/>
            <p14:sldId id="295"/>
            <p14:sldId id="315"/>
            <p14:sldId id="317"/>
            <p14:sldId id="273"/>
            <p14:sldId id="275"/>
            <p14:sldId id="259"/>
            <p14:sldId id="257"/>
            <p14:sldId id="276"/>
            <p14:sldId id="258"/>
            <p14:sldId id="313"/>
            <p14:sldId id="303"/>
            <p14:sldId id="260"/>
            <p14:sldId id="277"/>
            <p14:sldId id="278"/>
            <p14:sldId id="270"/>
            <p14:sldId id="265"/>
            <p14:sldId id="261"/>
            <p14:sldId id="324"/>
            <p14:sldId id="262"/>
            <p14:sldId id="279"/>
            <p14:sldId id="309"/>
            <p14:sldId id="325"/>
            <p14:sldId id="326"/>
            <p14:sldId id="299"/>
            <p14:sldId id="314"/>
            <p14:sldId id="308"/>
            <p14:sldId id="301"/>
            <p14:sldId id="266"/>
            <p14:sldId id="302"/>
            <p14:sldId id="321"/>
            <p14:sldId id="267"/>
            <p14:sldId id="288"/>
            <p14:sldId id="319"/>
            <p14:sldId id="289"/>
            <p14:sldId id="320"/>
            <p14:sldId id="327"/>
            <p14:sldId id="306"/>
            <p14:sldId id="322"/>
            <p14:sldId id="323"/>
            <p14:sldId id="307"/>
            <p14:sldId id="269"/>
            <p14:sldId id="328"/>
            <p14:sldId id="334"/>
            <p14:sldId id="333"/>
            <p14:sldId id="330"/>
            <p14:sldId id="332"/>
            <p14:sldId id="335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A979B-C003-44DC-B068-F761DCDCB61C}" v="34" dt="2024-08-08T08:58:15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rk Nøhr Dissing" userId="9f16f90f-bd2a-4063-a72f-deae502fc0f4" providerId="ADAL" clId="{24BA979B-C003-44DC-B068-F761DCDCB61C}"/>
    <pc:docChg chg="undo redo custSel addSld delSld modSld modSection">
      <pc:chgData name="Birk Nøhr Dissing" userId="9f16f90f-bd2a-4063-a72f-deae502fc0f4" providerId="ADAL" clId="{24BA979B-C003-44DC-B068-F761DCDCB61C}" dt="2024-08-08T10:22:40.646" v="270" actId="20577"/>
      <pc:docMkLst>
        <pc:docMk/>
      </pc:docMkLst>
      <pc:sldChg chg="modSp mod">
        <pc:chgData name="Birk Nøhr Dissing" userId="9f16f90f-bd2a-4063-a72f-deae502fc0f4" providerId="ADAL" clId="{24BA979B-C003-44DC-B068-F761DCDCB61C}" dt="2024-08-08T10:19:02.863" v="169" actId="20577"/>
        <pc:sldMkLst>
          <pc:docMk/>
          <pc:sldMk cId="1711198338" sldId="256"/>
        </pc:sldMkLst>
        <pc:spChg chg="mod">
          <ac:chgData name="Birk Nøhr Dissing" userId="9f16f90f-bd2a-4063-a72f-deae502fc0f4" providerId="ADAL" clId="{24BA979B-C003-44DC-B068-F761DCDCB61C}" dt="2024-08-08T10:19:02.863" v="169" actId="20577"/>
          <ac:spMkLst>
            <pc:docMk/>
            <pc:sldMk cId="1711198338" sldId="256"/>
            <ac:spMk id="2" creationId="{B0F1EE2C-4A8B-94AA-1D12-4F70B1B935CB}"/>
          </ac:spMkLst>
        </pc:spChg>
      </pc:sldChg>
      <pc:sldChg chg="modSp">
        <pc:chgData name="Birk Nøhr Dissing" userId="9f16f90f-bd2a-4063-a72f-deae502fc0f4" providerId="ADAL" clId="{24BA979B-C003-44DC-B068-F761DCDCB61C}" dt="2024-08-08T08:51:16.976" v="38" actId="20577"/>
        <pc:sldMkLst>
          <pc:docMk/>
          <pc:sldMk cId="3063973187" sldId="257"/>
        </pc:sldMkLst>
        <pc:spChg chg="mod">
          <ac:chgData name="Birk Nøhr Dissing" userId="9f16f90f-bd2a-4063-a72f-deae502fc0f4" providerId="ADAL" clId="{24BA979B-C003-44DC-B068-F761DCDCB61C}" dt="2024-08-08T08:51:16.976" v="38" actId="20577"/>
          <ac:spMkLst>
            <pc:docMk/>
            <pc:sldMk cId="3063973187" sldId="257"/>
            <ac:spMk id="3" creationId="{B9C23645-16C0-94C1-4923-08F749A7AE47}"/>
          </ac:spMkLst>
        </pc:spChg>
      </pc:sldChg>
      <pc:sldChg chg="modSp modAnim">
        <pc:chgData name="Birk Nøhr Dissing" userId="9f16f90f-bd2a-4063-a72f-deae502fc0f4" providerId="ADAL" clId="{24BA979B-C003-44DC-B068-F761DCDCB61C}" dt="2024-08-08T08:55:33.876" v="44" actId="33524"/>
        <pc:sldMkLst>
          <pc:docMk/>
          <pc:sldMk cId="2343721598" sldId="258"/>
        </pc:sldMkLst>
        <pc:spChg chg="mod">
          <ac:chgData name="Birk Nøhr Dissing" userId="9f16f90f-bd2a-4063-a72f-deae502fc0f4" providerId="ADAL" clId="{24BA979B-C003-44DC-B068-F761DCDCB61C}" dt="2024-08-08T08:55:33.876" v="44" actId="33524"/>
          <ac:spMkLst>
            <pc:docMk/>
            <pc:sldMk cId="2343721598" sldId="258"/>
            <ac:spMk id="3" creationId="{FE2F42AB-4940-B07C-7DC7-D0ADA53F7360}"/>
          </ac:spMkLst>
        </pc:spChg>
      </pc:sldChg>
      <pc:sldChg chg="modSp mod">
        <pc:chgData name="Birk Nøhr Dissing" userId="9f16f90f-bd2a-4063-a72f-deae502fc0f4" providerId="ADAL" clId="{24BA979B-C003-44DC-B068-F761DCDCB61C}" dt="2024-08-08T10:22:40.646" v="270" actId="20577"/>
        <pc:sldMkLst>
          <pc:docMk/>
          <pc:sldMk cId="128573997" sldId="265"/>
        </pc:sldMkLst>
        <pc:spChg chg="mod">
          <ac:chgData name="Birk Nøhr Dissing" userId="9f16f90f-bd2a-4063-a72f-deae502fc0f4" providerId="ADAL" clId="{24BA979B-C003-44DC-B068-F761DCDCB61C}" dt="2024-08-08T10:22:40.646" v="270" actId="20577"/>
          <ac:spMkLst>
            <pc:docMk/>
            <pc:sldMk cId="128573997" sldId="265"/>
            <ac:spMk id="3" creationId="{3897C6A7-7826-1504-AB1D-7470D4A59A87}"/>
          </ac:spMkLst>
        </pc:spChg>
      </pc:sldChg>
      <pc:sldChg chg="modNotesTx">
        <pc:chgData name="Birk Nøhr Dissing" userId="9f16f90f-bd2a-4063-a72f-deae502fc0f4" providerId="ADAL" clId="{24BA979B-C003-44DC-B068-F761DCDCB61C}" dt="2024-08-08T09:18:27.251" v="161" actId="20577"/>
        <pc:sldMkLst>
          <pc:docMk/>
          <pc:sldMk cId="4037383101" sldId="266"/>
        </pc:sldMkLst>
      </pc:sldChg>
      <pc:sldChg chg="addSp modSp mod modAnim">
        <pc:chgData name="Birk Nøhr Dissing" userId="9f16f90f-bd2a-4063-a72f-deae502fc0f4" providerId="ADAL" clId="{24BA979B-C003-44DC-B068-F761DCDCB61C}" dt="2024-08-08T08:58:15.904" v="45"/>
        <pc:sldMkLst>
          <pc:docMk/>
          <pc:sldMk cId="4165466197" sldId="272"/>
        </pc:sldMkLst>
        <pc:spChg chg="mod">
          <ac:chgData name="Birk Nøhr Dissing" userId="9f16f90f-bd2a-4063-a72f-deae502fc0f4" providerId="ADAL" clId="{24BA979B-C003-44DC-B068-F761DCDCB61C}" dt="2024-08-08T08:39:24.380" v="20"/>
          <ac:spMkLst>
            <pc:docMk/>
            <pc:sldMk cId="4165466197" sldId="272"/>
            <ac:spMk id="3" creationId="{01F79198-F1A3-F3D0-0548-C16C3F6265C4}"/>
          </ac:spMkLst>
        </pc:spChg>
        <pc:spChg chg="mod">
          <ac:chgData name="Birk Nøhr Dissing" userId="9f16f90f-bd2a-4063-a72f-deae502fc0f4" providerId="ADAL" clId="{24BA979B-C003-44DC-B068-F761DCDCB61C}" dt="2024-08-08T08:39:00.539" v="16" actId="20577"/>
          <ac:spMkLst>
            <pc:docMk/>
            <pc:sldMk cId="4165466197" sldId="272"/>
            <ac:spMk id="7" creationId="{52357ED4-5345-6C80-E907-3393F8AD76DA}"/>
          </ac:spMkLst>
        </pc:spChg>
        <pc:spChg chg="add mod">
          <ac:chgData name="Birk Nøhr Dissing" userId="9f16f90f-bd2a-4063-a72f-deae502fc0f4" providerId="ADAL" clId="{24BA979B-C003-44DC-B068-F761DCDCB61C}" dt="2024-08-08T08:40:29.492" v="32" actId="1076"/>
          <ac:spMkLst>
            <pc:docMk/>
            <pc:sldMk cId="4165466197" sldId="272"/>
            <ac:spMk id="9" creationId="{781C33AE-7D75-B9AB-0F51-5168DF2A2AF8}"/>
          </ac:spMkLst>
        </pc:spChg>
      </pc:sldChg>
      <pc:sldChg chg="modSp">
        <pc:chgData name="Birk Nøhr Dissing" userId="9f16f90f-bd2a-4063-a72f-deae502fc0f4" providerId="ADAL" clId="{24BA979B-C003-44DC-B068-F761DCDCB61C}" dt="2024-08-08T08:51:31.126" v="39" actId="20577"/>
        <pc:sldMkLst>
          <pc:docMk/>
          <pc:sldMk cId="1327106407" sldId="276"/>
        </pc:sldMkLst>
        <pc:spChg chg="mod">
          <ac:chgData name="Birk Nøhr Dissing" userId="9f16f90f-bd2a-4063-a72f-deae502fc0f4" providerId="ADAL" clId="{24BA979B-C003-44DC-B068-F761DCDCB61C}" dt="2024-08-08T08:51:31.126" v="39" actId="20577"/>
          <ac:spMkLst>
            <pc:docMk/>
            <pc:sldMk cId="1327106407" sldId="276"/>
            <ac:spMk id="3" creationId="{B9C23645-16C0-94C1-4923-08F749A7AE47}"/>
          </ac:spMkLst>
        </pc:spChg>
      </pc:sldChg>
      <pc:sldChg chg="delSp modSp mod">
        <pc:chgData name="Birk Nøhr Dissing" userId="9f16f90f-bd2a-4063-a72f-deae502fc0f4" providerId="ADAL" clId="{24BA979B-C003-44DC-B068-F761DCDCB61C}" dt="2024-08-08T09:00:46.729" v="64" actId="20577"/>
        <pc:sldMkLst>
          <pc:docMk/>
          <pc:sldMk cId="368204096" sldId="277"/>
        </pc:sldMkLst>
        <pc:spChg chg="mod">
          <ac:chgData name="Birk Nøhr Dissing" userId="9f16f90f-bd2a-4063-a72f-deae502fc0f4" providerId="ADAL" clId="{24BA979B-C003-44DC-B068-F761DCDCB61C}" dt="2024-08-08T09:00:46.729" v="64" actId="20577"/>
          <ac:spMkLst>
            <pc:docMk/>
            <pc:sldMk cId="368204096" sldId="277"/>
            <ac:spMk id="2" creationId="{DAD280B7-52E0-7E97-5EA8-2B259A872859}"/>
          </ac:spMkLst>
        </pc:spChg>
        <pc:spChg chg="del">
          <ac:chgData name="Birk Nøhr Dissing" userId="9f16f90f-bd2a-4063-a72f-deae502fc0f4" providerId="ADAL" clId="{24BA979B-C003-44DC-B068-F761DCDCB61C}" dt="2024-08-08T08:44:49.835" v="37" actId="478"/>
          <ac:spMkLst>
            <pc:docMk/>
            <pc:sldMk cId="368204096" sldId="277"/>
            <ac:spMk id="3" creationId="{3BBE6D88-3818-7E1F-23F4-976513E0826B}"/>
          </ac:spMkLst>
        </pc:spChg>
      </pc:sldChg>
      <pc:sldChg chg="modSp mod">
        <pc:chgData name="Birk Nøhr Dissing" userId="9f16f90f-bd2a-4063-a72f-deae502fc0f4" providerId="ADAL" clId="{24BA979B-C003-44DC-B068-F761DCDCB61C}" dt="2024-08-08T09:08:46.407" v="69" actId="20577"/>
        <pc:sldMkLst>
          <pc:docMk/>
          <pc:sldMk cId="1156081691" sldId="278"/>
        </pc:sldMkLst>
        <pc:spChg chg="mod">
          <ac:chgData name="Birk Nøhr Dissing" userId="9f16f90f-bd2a-4063-a72f-deae502fc0f4" providerId="ADAL" clId="{24BA979B-C003-44DC-B068-F761DCDCB61C}" dt="2024-08-08T09:08:46.407" v="69" actId="20577"/>
          <ac:spMkLst>
            <pc:docMk/>
            <pc:sldMk cId="1156081691" sldId="278"/>
            <ac:spMk id="7" creationId="{DBFD2F3C-AE56-941B-BD2E-38A28B68941A}"/>
          </ac:spMkLst>
        </pc:spChg>
      </pc:sldChg>
      <pc:sldChg chg="new add del">
        <pc:chgData name="Birk Nøhr Dissing" userId="9f16f90f-bd2a-4063-a72f-deae502fc0f4" providerId="ADAL" clId="{24BA979B-C003-44DC-B068-F761DCDCB61C}" dt="2024-08-08T08:44:17.227" v="36" actId="47"/>
        <pc:sldMkLst>
          <pc:docMk/>
          <pc:sldMk cId="2715653194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1A21C-1C82-45B9-BCF2-E56379FB0641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B1CF4-C276-42C2-819C-1A072C9BD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19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B1CF4-C276-42C2-819C-1A072C9BDBF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9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Der skal gøres noget ved x-aksen så det er det samme på tværs af plots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B1CF4-C276-42C2-819C-1A072C9BDBF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8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A1EC-30ED-A0FF-A843-5D799FB0E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95150-832F-0E2F-954C-3CE1B063F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25E1-379F-E9E0-6B66-BB5BBB58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FF4D-E7BA-4EF4-86F5-51067EB67F47}" type="datetime1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4ED1F-05AA-76A8-0302-B1F6D234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DD837-92F8-26E1-9BD8-140450617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75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0B82-872F-0CA7-9C22-ED2E983D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B43EE-6A87-BD06-94ED-98955E761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F7980-E9B8-C19E-35D2-3B6AD574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79C2-D90C-4FB5-985B-42A91A735C58}" type="datetime1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6432A-75AE-E4FF-943F-F1DCA0BFA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FEBA9-98ED-E44C-C3A4-DB9BC5A7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75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CC0E0B-8DC7-B8C5-76D8-7DEF4F1E0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7B6A2-68EB-EACF-EB3B-E35A14CE6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4C681-0BAC-69F9-DF97-2B2B369D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0DA18-1C66-4556-B7E9-C764C91E71B6}" type="datetime1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69B1-BBB1-0A4D-A950-D7AAA760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9DCC5-9175-9149-8048-5FDEBC15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7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8232-1E1A-0C4A-1BB6-1169F612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6027-F17E-7A5D-B522-ACB5F9319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4CD30-E9D8-D649-0886-8C8B97296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78B3-2C12-4677-A611-849CA60B92E5}" type="datetime1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CD16C-2234-C0B8-459B-1EFBBC50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88D1E-6235-2E52-6DC6-6DDE1CC1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44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D140-5C0E-4CA4-5A47-C51A48CD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76A02-84B0-CC81-0A84-B9C0B89BD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BA8C1-513D-126E-FFDE-FC1167A2E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3E3-D8EB-4C24-A4F3-A00549A3094D}" type="datetime1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68C40-B9D2-1A69-9DC8-69C8C0568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9B29-2F02-026B-ECB2-3F5FCB82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CC75-D059-7CF5-2D71-1C13A448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0F1A0-ECED-E757-997E-BED33E324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83DE9-83BD-2B21-09A5-1E596CA36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954ED-7E58-EAE5-4A9F-74CDA3F6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76A0-CE26-46B0-B5EB-CF240099BEBF}" type="datetime1">
              <a:rPr lang="en-GB" smtClean="0"/>
              <a:t>19/11/2024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DD357-21F1-3570-EC0B-7DD8EABD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25B7D-F6EC-5C2F-4402-8D654BA3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45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6B95E-9A08-6E87-5095-89DDCB61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BD574-E03B-AB82-BA1B-ED8152902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E6EFD-4C64-5572-0104-92FEB671D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1ADE1-AC2A-6B55-4852-A88F7565B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0D613-6E8B-6C4F-76DF-532683A31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11F15-006E-C292-A00F-ABBEFCCF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E7E5-8D06-4550-B17F-582CD075F5A6}" type="datetime1">
              <a:rPr lang="en-GB" smtClean="0"/>
              <a:t>19/11/2024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3881B-75AF-B15D-3FB5-B16B1BB56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675563-632F-C6A4-A003-66788BC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4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BB08-0BD9-9EEE-1F16-2E706201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5CA73-877A-EF41-6AAF-6F3BDEAB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78C1-5D27-4350-8383-B794326E5F51}" type="datetime1">
              <a:rPr lang="en-GB" smtClean="0"/>
              <a:t>19/11/2024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91F49-A684-E5A4-A75E-DE11745D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72F0C-BDB7-9400-9B52-D2581649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79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2FDD2-2430-5A43-11C1-8DF26079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FBA6-6D5C-496A-82EA-8BF3CE87E35E}" type="datetime1">
              <a:rPr lang="en-GB" smtClean="0"/>
              <a:t>19/11/2024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2000A-AE34-F8BB-5B1C-F672F2B9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8CA9C-538B-2C5E-DD55-A01E04C2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96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244-1965-5D0D-3111-E30B0DD5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0A6E-1C1C-CDCD-3FB7-D90F449E1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36414-CCEA-9EDD-C325-037724590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9854D-4701-A2F6-ABF3-1317F43C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3534-2D97-4EC7-B288-7EAAFC757E92}" type="datetime1">
              <a:rPr lang="en-GB" smtClean="0"/>
              <a:t>19/11/2024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427B4-2D02-DFE9-83D4-DA615221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57446-195F-85A2-1231-9CC041B86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67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AFB1-731D-1D54-1344-DD549037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88F0B-469B-16C9-BB29-5CD536F2A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532C2-732D-91E8-2677-0B7DADFB3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84A38-437C-E0F7-C5B5-C6EBA3372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64D6C-14F5-4AC1-885B-821748A75592}" type="datetime1">
              <a:rPr lang="en-GB" smtClean="0"/>
              <a:t>19/11/2024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04B8A-2809-6557-140D-D63E02E5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28805-FCE3-473B-F191-FBED0361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05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FF96DF-5364-FB10-0FD6-4B5F3DDE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DAD14-D641-A79F-3D36-E599DC01B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56399-AC58-DCC8-156A-22AA3D325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284075-ADE3-4167-82B1-EFBD5B146175}" type="datetime1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B05A7-CC59-541C-2CEA-5DCECD87C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84F4F-70C0-8EF9-78B5-2C894EF82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DBAEF-F5AC-4A31-A5CB-DE664A34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14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6.png"/><Relationship Id="rId7" Type="http://schemas.openxmlformats.org/officeDocument/2006/relationships/image" Target="../media/image4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svg"/><Relationship Id="rId3" Type="http://schemas.openxmlformats.org/officeDocument/2006/relationships/image" Target="../media/image6.svg"/><Relationship Id="rId7" Type="http://schemas.openxmlformats.org/officeDocument/2006/relationships/image" Target="../media/image17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.svg"/><Relationship Id="rId5" Type="http://schemas.openxmlformats.org/officeDocument/2006/relationships/image" Target="../media/image15.svg"/><Relationship Id="rId15" Type="http://schemas.openxmlformats.org/officeDocument/2006/relationships/image" Target="../media/image10.svg"/><Relationship Id="rId10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8.svg"/><Relationship Id="rId1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.png"/><Relationship Id="rId18" Type="http://schemas.openxmlformats.org/officeDocument/2006/relationships/image" Target="../media/image17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2.sv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svg"/><Relationship Id="rId1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EE2C-4A8B-94AA-1D12-4F70B1B93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Using Auto-Regression to </a:t>
            </a:r>
            <a:r>
              <a:rPr lang="da-DK" dirty="0" err="1"/>
              <a:t>Predict</a:t>
            </a:r>
            <a:r>
              <a:rPr lang="da-DK" dirty="0"/>
              <a:t> </a:t>
            </a:r>
            <a:r>
              <a:rPr lang="da-DK" dirty="0" err="1"/>
              <a:t>Molecular</a:t>
            </a:r>
            <a:r>
              <a:rPr lang="da-DK" dirty="0"/>
              <a:t> Forces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EE0E7-8C64-2957-B07B-D7A48C4618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Birk Nøhr Dissing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51E95-5117-05B2-3B07-91EEC120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198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E67C-1877-02AC-A2DC-4C44C25B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Auto-Regressive models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235BF3-736B-9DF9-B256-A73EF9896664}"/>
              </a:ext>
            </a:extLst>
          </p:cNvPr>
          <p:cNvGrpSpPr/>
          <p:nvPr/>
        </p:nvGrpSpPr>
        <p:grpSpPr>
          <a:xfrm>
            <a:off x="5719666" y="1357008"/>
            <a:ext cx="6379027" cy="4733007"/>
            <a:chOff x="5719666" y="1357008"/>
            <a:chExt cx="6379027" cy="47330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C0EC34-DE64-7D74-714D-A18DB5C72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19666" y="1357008"/>
              <a:ext cx="6379027" cy="4733007"/>
            </a:xfrm>
            <a:prstGeom prst="rect">
              <a:avLst/>
            </a:prstGeom>
          </p:spPr>
        </p:pic>
        <p:sp>
          <p:nvSpPr>
            <p:cNvPr id="4" name="Arc 3">
              <a:extLst>
                <a:ext uri="{FF2B5EF4-FFF2-40B4-BE49-F238E27FC236}">
                  <a16:creationId xmlns:a16="http://schemas.microsoft.com/office/drawing/2014/main" id="{98757555-9B78-BB33-B9D7-75336AE98192}"/>
                </a:ext>
              </a:extLst>
            </p:cNvPr>
            <p:cNvSpPr/>
            <p:nvPr/>
          </p:nvSpPr>
          <p:spPr>
            <a:xfrm rot="6385329">
              <a:off x="9968920" y="3379060"/>
              <a:ext cx="695146" cy="552707"/>
            </a:xfrm>
            <a:prstGeom prst="arc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8279709A-1E09-8B94-A213-570FEFC0D8AE}"/>
                </a:ext>
              </a:extLst>
            </p:cNvPr>
            <p:cNvSpPr/>
            <p:nvPr/>
          </p:nvSpPr>
          <p:spPr>
            <a:xfrm rot="6495782">
              <a:off x="9213252" y="2842018"/>
              <a:ext cx="1445411" cy="1359214"/>
            </a:xfrm>
            <a:prstGeom prst="arc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F0DC32-8997-AB2D-F5BF-8A618CE4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130E203-59AF-F811-7274-54BD0808DA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192" y="1825625"/>
                <a:ext cx="532777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a-DK" kern="100" dirty="0">
                    <a:latin typeface="Cambria Math" panose="020405030504060302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For a time-series </a:t>
                </a:r>
                <a14:m>
                  <m:oMath xmlns:m="http://schemas.openxmlformats.org/officeDocument/2006/math">
                    <m:r>
                      <a:rPr lang="da-DK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da-DK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da-DK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da-DK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,…)</m:t>
                    </m:r>
                  </m:oMath>
                </a14:m>
                <a:endParaRPr lang="da-DK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𝐴𝑅</m:t>
                      </m:r>
                      <m:d>
                        <m:d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da-DK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GB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GB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GB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GB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a-DK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a-DK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en-GB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𝐴𝑅</m:t>
                      </m:r>
                      <m:d>
                        <m:d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da-DK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da-DK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a-DK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da-DK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GB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130E203-59AF-F811-7274-54BD0808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92" y="1825625"/>
                <a:ext cx="5327779" cy="4351338"/>
              </a:xfrm>
              <a:prstGeom prst="rect">
                <a:avLst/>
              </a:prstGeom>
              <a:blipFill>
                <a:blip r:embed="rId3"/>
                <a:stretch>
                  <a:fillRect l="-240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10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AFE5-EAB4-398C-0543-6C495912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VAR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F42AB-4940-B07C-7DC7-D0ADA53F73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34973"/>
              </a:xfrm>
            </p:spPr>
            <p:txBody>
              <a:bodyPr>
                <a:normAutofit/>
              </a:bodyPr>
              <a:lstStyle/>
              <a:p>
                <a:r>
                  <a:rPr lang="da-DK" kern="100" dirty="0">
                    <a:effectLst/>
                    <a:latin typeface="Cambria Math" panose="020405030504060302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Time-series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b="0" i="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Y</m:t>
                    </m:r>
                    <m:r>
                      <a:rPr lang="da-DK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a-DK" b="0" i="1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a-DK" b="0" i="1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a-DK" b="0" i="1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da-DK" kern="100" dirty="0">
                    <a:effectLst/>
                    <a:latin typeface="Cambria Math" panose="020405030504060302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might contain information on X</a:t>
                </a:r>
              </a:p>
              <a:p>
                <a:r>
                  <a:rPr lang="da-DK" kern="100" dirty="0">
                    <a:latin typeface="Cambria Math" panose="020405030504060302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Rewrite AR to include 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𝐴𝑅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GB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GB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GB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da-DK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a-DK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3, </m:t>
                            </m:r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da-DK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da-DK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4, </m:t>
                            </m:r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da-DK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GB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GB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GB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If we </a:t>
                </a:r>
                <a:r>
                  <a:rPr lang="en-GB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want to predict multiple points, we need to predict Y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𝐴𝑅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GB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GB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1,</m:t>
                            </m:r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da-DK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da-DK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2,</m:t>
                            </m:r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da-DK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3, </m:t>
                            </m:r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da-DK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4, </m:t>
                            </m:r>
                            <m:r>
                              <a:rPr lang="da-DK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GB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GB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GB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This can be written in VAR form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GB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GB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1, 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1, 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2, 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2,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GB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GB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3, 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3, 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4, 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4,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GB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GB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da-DK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da-DK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F42AB-4940-B07C-7DC7-D0ADA53F73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34973"/>
              </a:xfrm>
              <a:blipFill>
                <a:blip r:embed="rId3"/>
                <a:stretch>
                  <a:fillRect l="-1043" t="-218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6F1E9-1B51-4355-09D1-6FC9FC81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2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0B6A-7FE6-E512-455A-86066C0A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Fitting parameters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D7220-0BEE-FAA1-A5E4-990D8C1AF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Least squares fitting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Tikhonov regularization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Solved using SVD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26232-5144-F2AB-D67A-FDA6410C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12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F88C2-D413-099F-71C3-3C010826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372" y="1537417"/>
            <a:ext cx="4482407" cy="1234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8440E-7AE3-4DEE-DED2-CA019BED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137" y="2915322"/>
            <a:ext cx="6066809" cy="12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71467-1A21-384B-7608-7696F6F9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Hyperparameter Optimization</a:t>
            </a:r>
            <a:endParaRPr lang="en-GB" dirty="0"/>
          </a:p>
        </p:txBody>
      </p:sp>
      <p:pic>
        <p:nvPicPr>
          <p:cNvPr id="6" name="Content Placeholder 5" descr="A diagram of a number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668CBB97-E00A-857B-4989-551F891F9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62" y="1366124"/>
            <a:ext cx="6483220" cy="49701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0B325-5893-5C34-09AD-03278410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13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590B1-76F6-E457-4A2D-6CD90F14E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9" y="2624866"/>
            <a:ext cx="4940436" cy="225848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F7E26D-C308-75F7-F5BA-E0AC216A0C99}"/>
              </a:ext>
            </a:extLst>
          </p:cNvPr>
          <p:cNvSpPr/>
          <p:nvPr/>
        </p:nvSpPr>
        <p:spPr>
          <a:xfrm>
            <a:off x="543208" y="3612333"/>
            <a:ext cx="4074059" cy="2897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75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AF4D7-FD10-B7A2-817A-315598F5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5187" y="1673575"/>
            <a:ext cx="5635581" cy="4208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66FD80-2796-0734-4E9F-1E79EA0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Error evaluation of model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AC8EFE-6F3C-2BA1-7F1E-23F8438F9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38" y="1642636"/>
            <a:ext cx="5868214" cy="42713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9C7E6-0973-8766-814E-8BDC19FA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110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80B7-52E0-7E97-5EA8-2B259A87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Residuals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7195D-A88C-826B-A5EC-4B32882B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41557-0360-D8BA-78EE-61D36BD7B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9841" y="1503713"/>
            <a:ext cx="6826737" cy="497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6F60-C700-E63C-1F4F-4BD4A6DB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Error evaluation of model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06B14-D0FE-BEA9-AA28-8F6DC877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44200-5C43-51B7-5856-1482B7978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8117" y="1637633"/>
            <a:ext cx="6210406" cy="4664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281064-0B35-B61D-F959-11C4D0E45AFC}"/>
              </a:ext>
            </a:extLst>
          </p:cNvPr>
          <p:cNvSpPr txBox="1"/>
          <p:nvPr/>
        </p:nvSpPr>
        <p:spPr>
          <a:xfrm>
            <a:off x="-88776" y="6488668"/>
            <a:ext cx="318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Segoe UI" panose="020B0502040204020203" pitchFamily="34" charset="0"/>
              </a:rPr>
              <a:t>DOI: 10.1126/sciadv.1603015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081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F18D-A2BD-49AF-52E1-3D1F697F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Speed-up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11C00-DEBC-93F8-5D8A-3CB3077D1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0837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𝐷𝐹𝑇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r>
                  <a:rPr lang="da-DK" dirty="0"/>
                  <a:t>Can approximate speed-up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a-DK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i="1"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𝑝𝑟𝑒𝑑</m:t>
                        </m:r>
                      </m:num>
                      <m:den>
                        <m:r>
                          <a:rPr lang="da-DK" i="1">
                            <a:latin typeface="Cambria Math" panose="02040503050406030204" pitchFamily="18" charset="0"/>
                          </a:rPr>
                          <m:t>𝑖𝑛𝑝𝑢𝑡</m:t>
                        </m:r>
                      </m:den>
                    </m:f>
                  </m:oMath>
                </a14:m>
                <a:endParaRPr lang="da-DK" b="0" dirty="0"/>
              </a:p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i="1">
                            <a:latin typeface="Cambria Math" panose="02040503050406030204" pitchFamily="18" charset="0"/>
                          </a:rPr>
                          <m:t>13</m:t>
                        </m:r>
                      </m:num>
                      <m:den>
                        <m:r>
                          <a:rPr lang="da-DK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1.083</m:t>
                    </m:r>
                  </m:oMath>
                </a14:m>
                <a:endParaRPr lang="da-DK" b="0" dirty="0"/>
              </a:p>
              <a:p>
                <a:pPr marL="457200" lvl="1" indent="0">
                  <a:buNone/>
                </a:pPr>
                <a:endParaRPr lang="da-DK" b="0" dirty="0"/>
              </a:p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𝑐𝑜𝑚𝑏𝑖𝑛𝑒𝑑</m:t>
                            </m:r>
                          </m:sub>
                        </m:sSub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=1.0816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11C00-DEBC-93F8-5D8A-3CB3077D1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0837" cy="4351338"/>
              </a:xfrm>
              <a:blipFill>
                <a:blip r:embed="rId2"/>
                <a:stretch>
                  <a:fillRect l="-2311" r="-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0640F-6D46-57C9-52B5-97F2B544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28811-CD9E-A75F-1EDA-2748D03E3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7094" y="1604866"/>
            <a:ext cx="6612039" cy="43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913D-1A43-BDCB-0DD0-55CF5FA7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Metrics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C6A7-7826-1504-AB1D-7470D4A5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Chemical systems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very</a:t>
            </a:r>
            <a:r>
              <a:rPr lang="da-DK" dirty="0"/>
              <a:t> </a:t>
            </a:r>
            <a:r>
              <a:rPr lang="da-DK" dirty="0" err="1"/>
              <a:t>chaotic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 err="1"/>
              <a:t>Variance</a:t>
            </a:r>
            <a:r>
              <a:rPr lang="da-DK" dirty="0"/>
              <a:t> </a:t>
            </a:r>
            <a:r>
              <a:rPr lang="da-DK" dirty="0" err="1"/>
              <a:t>induced</a:t>
            </a:r>
            <a:r>
              <a:rPr lang="da-DK" dirty="0"/>
              <a:t> by model must </a:t>
            </a:r>
            <a:r>
              <a:rPr lang="da-DK" dirty="0" err="1"/>
              <a:t>be</a:t>
            </a:r>
            <a:r>
              <a:rPr lang="da-DK" dirty="0"/>
              <a:t> smaller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variance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simulations</a:t>
            </a:r>
          </a:p>
          <a:p>
            <a:pPr marL="514350" indent="-514350">
              <a:buFont typeface="+mj-lt"/>
              <a:buAutoNum type="arabicPeriod"/>
            </a:pP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The model must </a:t>
            </a:r>
            <a:r>
              <a:rPr lang="da-DK" dirty="0" err="1"/>
              <a:t>introduce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error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achieving</a:t>
            </a:r>
            <a:r>
              <a:rPr lang="da-DK" dirty="0"/>
              <a:t> the same speed-up in a </a:t>
            </a:r>
            <a:r>
              <a:rPr lang="da-DK" dirty="0" err="1"/>
              <a:t>simpler</a:t>
            </a:r>
            <a:r>
              <a:rPr lang="da-DK" dirty="0"/>
              <a:t> </a:t>
            </a:r>
            <a:r>
              <a:rPr lang="da-DK" dirty="0" err="1"/>
              <a:t>way</a:t>
            </a:r>
            <a:endParaRPr lang="da-DK" dirty="0"/>
          </a:p>
          <a:p>
            <a:pPr lvl="1"/>
            <a:r>
              <a:rPr lang="da-DK" dirty="0" err="1"/>
              <a:t>Increasing</a:t>
            </a:r>
            <a:r>
              <a:rPr lang="da-DK" dirty="0"/>
              <a:t> </a:t>
            </a:r>
            <a:r>
              <a:rPr lang="da-DK" dirty="0" err="1"/>
              <a:t>dt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in </a:t>
            </a:r>
            <a:r>
              <a:rPr lang="da-DK" dirty="0" err="1"/>
              <a:t>VelVer</a:t>
            </a:r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1EA49-A61B-CE6C-5E45-3C27C941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4476-70B7-8831-3061-A4C1FF80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Average values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8A8CF-571C-1D73-7912-E3D64461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19</a:t>
            </a:fld>
            <a:endParaRPr lang="en-GB"/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84F32D8D-2320-7C0A-F8FD-3979249A22B6}"/>
              </a:ext>
            </a:extLst>
          </p:cNvPr>
          <p:cNvGrpSpPr/>
          <p:nvPr/>
        </p:nvGrpSpPr>
        <p:grpSpPr>
          <a:xfrm>
            <a:off x="4175026" y="2403953"/>
            <a:ext cx="3841947" cy="2705239"/>
            <a:chOff x="7591019" y="2141306"/>
            <a:chExt cx="3841947" cy="2705239"/>
          </a:xfrm>
        </p:grpSpPr>
        <p:pic>
          <p:nvPicPr>
            <p:cNvPr id="5" name="Picture 4" descr="A model of a molecule&#10;&#10;Description automatically generated">
              <a:extLst>
                <a:ext uri="{FF2B5EF4-FFF2-40B4-BE49-F238E27FC236}">
                  <a16:creationId xmlns:a16="http://schemas.microsoft.com/office/drawing/2014/main" id="{9E81C06A-8631-D44B-90D4-C777621F6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019" y="2141306"/>
              <a:ext cx="3841947" cy="2705239"/>
            </a:xfrm>
            <a:prstGeom prst="rect">
              <a:avLst/>
            </a:prstGeom>
          </p:spPr>
        </p:pic>
        <p:cxnSp>
          <p:nvCxnSpPr>
            <p:cNvPr id="6" name="Straight Arrow Connector 6">
              <a:extLst>
                <a:ext uri="{FF2B5EF4-FFF2-40B4-BE49-F238E27FC236}">
                  <a16:creationId xmlns:a16="http://schemas.microsoft.com/office/drawing/2014/main" id="{A44574D5-A8F3-97E0-DBC7-4F665785AF43}"/>
                </a:ext>
              </a:extLst>
            </p:cNvPr>
            <p:cNvCxnSpPr/>
            <p:nvPr/>
          </p:nvCxnSpPr>
          <p:spPr>
            <a:xfrm>
              <a:off x="8386619" y="3572419"/>
              <a:ext cx="1422400" cy="146756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Partial Circle 8">
              <a:extLst>
                <a:ext uri="{FF2B5EF4-FFF2-40B4-BE49-F238E27FC236}">
                  <a16:creationId xmlns:a16="http://schemas.microsoft.com/office/drawing/2014/main" id="{5BDF4A5B-5526-B64B-7056-E6FF458CFBD0}"/>
                </a:ext>
              </a:extLst>
            </p:cNvPr>
            <p:cNvSpPr/>
            <p:nvPr/>
          </p:nvSpPr>
          <p:spPr>
            <a:xfrm rot="6523025">
              <a:off x="9291784" y="3168072"/>
              <a:ext cx="914400" cy="914400"/>
            </a:xfrm>
            <a:prstGeom prst="pie">
              <a:avLst>
                <a:gd name="adj1" fmla="val 4673773"/>
                <a:gd name="adj2" fmla="val 1120218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49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FAC1-4F4B-7779-1948-D2B55185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MD?</a:t>
            </a:r>
            <a:endParaRPr lang="en-GB" dirty="0"/>
          </a:p>
        </p:txBody>
      </p:sp>
      <p:pic>
        <p:nvPicPr>
          <p:cNvPr id="6" name="Content Placeholder 5" descr="Computer outline">
            <a:extLst>
              <a:ext uri="{FF2B5EF4-FFF2-40B4-BE49-F238E27FC236}">
                <a16:creationId xmlns:a16="http://schemas.microsoft.com/office/drawing/2014/main" id="{5BD1DEF5-9E7C-9772-5217-EA8DF39CA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5600" y="1805490"/>
            <a:ext cx="2970245" cy="29702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1C3D8-967D-764A-4757-823DD08C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2</a:t>
            </a:fld>
            <a:endParaRPr lang="en-GB"/>
          </a:p>
        </p:txBody>
      </p:sp>
      <p:pic>
        <p:nvPicPr>
          <p:cNvPr id="8" name="Graphic 7" descr="Beaker with solid fill">
            <a:extLst>
              <a:ext uri="{FF2B5EF4-FFF2-40B4-BE49-F238E27FC236}">
                <a16:creationId xmlns:a16="http://schemas.microsoft.com/office/drawing/2014/main" id="{427DEE33-6B48-92CE-FA7C-5DEC2E762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564" y="2635898"/>
            <a:ext cx="914400" cy="914400"/>
          </a:xfrm>
          <a:prstGeom prst="rect">
            <a:avLst/>
          </a:prstGeom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21F664C6-ED12-2802-7E01-7F66F35F917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9296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Simulate the dynamics of molecules</a:t>
            </a:r>
          </a:p>
          <a:p>
            <a:endParaRPr lang="da-DK" dirty="0"/>
          </a:p>
          <a:p>
            <a:r>
              <a:rPr lang="da-DK" dirty="0"/>
              <a:t>Can be thought of as a virtual laboratory</a:t>
            </a:r>
          </a:p>
          <a:p>
            <a:endParaRPr lang="da-DK" dirty="0"/>
          </a:p>
          <a:p>
            <a:r>
              <a:rPr lang="da-DK" dirty="0"/>
              <a:t> Allows exploration of timescales and systems otherwise not possible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94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4476-70B7-8831-3061-A4C1FF80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Average values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8A8CF-571C-1D73-7912-E3D64461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2EFDE-FD17-CD37-1DD5-F39BD62E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26" y="2271051"/>
            <a:ext cx="10072492" cy="28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2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B7ED-4DB4-58AD-8854-15A14FD9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EC936-F285-578F-7EB8-28A10E5C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21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F7A208-073B-6353-A7FE-F9988ABC7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808" y="1733050"/>
            <a:ext cx="5905666" cy="4410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367BE-6F2C-7ECA-6119-F392835EE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236" y="1731527"/>
            <a:ext cx="5870778" cy="43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08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3B01-E399-E08F-7C70-4DCB730D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311D2-D5C5-755F-D0D0-275D3FDE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22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7B97D1-EA1D-E3E6-0F52-46766E2C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2473167"/>
            <a:ext cx="11790784" cy="277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4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B7ED-4DB4-58AD-8854-15A14FD9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EC936-F285-578F-7EB8-28A10E5C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23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F7A208-073B-6353-A7FE-F9988ABC7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509" y="1345775"/>
            <a:ext cx="5148977" cy="5148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367BE-6F2C-7ECA-6119-F392835EE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492" y="1338649"/>
            <a:ext cx="5148978" cy="51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1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870D-8214-904F-59B5-87E09E1B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RMSD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DF228-18B0-66C8-68AF-6ED2E894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19FDD-DC7B-C657-7399-ED67F2213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9960" y="1124339"/>
            <a:ext cx="6881280" cy="4995955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A80F256-CA0E-0A6D-C430-D308FFCC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45" y="2972216"/>
            <a:ext cx="4758721" cy="116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4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870D-8214-904F-59B5-87E09E1B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RMSD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DF228-18B0-66C8-68AF-6ED2E894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19FDD-DC7B-C657-7399-ED67F2213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9960" y="1158152"/>
            <a:ext cx="6881280" cy="4928328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A80F256-CA0E-0A6D-C430-D308FFCC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45" y="2972216"/>
            <a:ext cx="4758721" cy="116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51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38A0-56C1-461F-A9B7-04AAAEEF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Metrics – Conformational Isomers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64D7E-4326-3854-E2F4-1EEDDE0A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26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21EE49-EA2C-14D5-907D-1E9A8EAD4D2D}"/>
              </a:ext>
            </a:extLst>
          </p:cNvPr>
          <p:cNvGrpSpPr/>
          <p:nvPr/>
        </p:nvGrpSpPr>
        <p:grpSpPr>
          <a:xfrm>
            <a:off x="1790582" y="1553557"/>
            <a:ext cx="8319565" cy="4277947"/>
            <a:chOff x="1718154" y="1109939"/>
            <a:chExt cx="8319565" cy="4277947"/>
          </a:xfrm>
        </p:grpSpPr>
        <p:pic>
          <p:nvPicPr>
            <p:cNvPr id="8" name="Picture 7" descr="A model of a molecule&#10;&#10;Description automatically generated">
              <a:extLst>
                <a:ext uri="{FF2B5EF4-FFF2-40B4-BE49-F238E27FC236}">
                  <a16:creationId xmlns:a16="http://schemas.microsoft.com/office/drawing/2014/main" id="{26A1D2C4-EA93-1B3E-3B4A-42ABA95D8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154" y="1762343"/>
              <a:ext cx="3841947" cy="2705239"/>
            </a:xfrm>
            <a:prstGeom prst="rect">
              <a:avLst/>
            </a:prstGeom>
          </p:spPr>
        </p:pic>
        <p:pic>
          <p:nvPicPr>
            <p:cNvPr id="9" name="Picture 8" descr="A model of a molecule&#10;&#10;Description automatically generated">
              <a:extLst>
                <a:ext uri="{FF2B5EF4-FFF2-40B4-BE49-F238E27FC236}">
                  <a16:creationId xmlns:a16="http://schemas.microsoft.com/office/drawing/2014/main" id="{81227E96-EFC6-9BD7-78D0-C7E3D80F4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692" y="1109939"/>
              <a:ext cx="3055027" cy="328812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20AD02-75F9-8A75-14AF-9704FD4DC442}"/>
                </a:ext>
              </a:extLst>
            </p:cNvPr>
            <p:cNvSpPr txBox="1"/>
            <p:nvPr/>
          </p:nvSpPr>
          <p:spPr>
            <a:xfrm>
              <a:off x="2607398" y="4680000"/>
              <a:ext cx="1122629" cy="706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4000" b="1" dirty="0"/>
                <a:t>Anti</a:t>
              </a:r>
              <a:endParaRPr lang="en-GB" sz="4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A8171C-F75F-5569-4A6F-3A0ED10974B8}"/>
                </a:ext>
              </a:extLst>
            </p:cNvPr>
            <p:cNvSpPr txBox="1"/>
            <p:nvPr/>
          </p:nvSpPr>
          <p:spPr>
            <a:xfrm>
              <a:off x="7440440" y="4680000"/>
              <a:ext cx="20023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4000" b="1" dirty="0"/>
                <a:t>Gauche</a:t>
              </a:r>
              <a:endParaRPr lang="en-GB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21646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38A0-56C1-461F-A9B7-04AAAEEF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Metrics – Conformational Isomers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64D7E-4326-3854-E2F4-1EEDDE0A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27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D46302-5602-5ED9-9DF2-31FA56AA070F}"/>
              </a:ext>
            </a:extLst>
          </p:cNvPr>
          <p:cNvGrpSpPr/>
          <p:nvPr/>
        </p:nvGrpSpPr>
        <p:grpSpPr>
          <a:xfrm>
            <a:off x="1789200" y="1555200"/>
            <a:ext cx="8319565" cy="4277947"/>
            <a:chOff x="1718154" y="1109939"/>
            <a:chExt cx="8319565" cy="4277947"/>
          </a:xfrm>
        </p:grpSpPr>
        <p:pic>
          <p:nvPicPr>
            <p:cNvPr id="5" name="Picture 4" descr="A model of a molecule&#10;&#10;Description automatically generated">
              <a:extLst>
                <a:ext uri="{FF2B5EF4-FFF2-40B4-BE49-F238E27FC236}">
                  <a16:creationId xmlns:a16="http://schemas.microsoft.com/office/drawing/2014/main" id="{C14E112D-9F14-8940-0F73-0C493489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154" y="1762343"/>
              <a:ext cx="3841947" cy="2705239"/>
            </a:xfrm>
            <a:prstGeom prst="rect">
              <a:avLst/>
            </a:prstGeom>
          </p:spPr>
        </p:pic>
        <p:pic>
          <p:nvPicPr>
            <p:cNvPr id="6" name="Picture 5" descr="A model of a molecule&#10;&#10;Description automatically generated">
              <a:extLst>
                <a:ext uri="{FF2B5EF4-FFF2-40B4-BE49-F238E27FC236}">
                  <a16:creationId xmlns:a16="http://schemas.microsoft.com/office/drawing/2014/main" id="{B486B781-AA0E-E256-E2E6-695EE10FF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692" y="1109939"/>
              <a:ext cx="3055027" cy="328812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80891E-99C3-6292-C151-D0541216BD2F}"/>
                </a:ext>
              </a:extLst>
            </p:cNvPr>
            <p:cNvCxnSpPr>
              <a:cxnSpLocks/>
            </p:cNvCxnSpPr>
            <p:nvPr/>
          </p:nvCxnSpPr>
          <p:spPr>
            <a:xfrm>
              <a:off x="2525917" y="3186820"/>
              <a:ext cx="1412340" cy="1267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25AFBF-3B3E-EB30-CCC2-7A6A300200FD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04" y="2080788"/>
              <a:ext cx="979282" cy="17352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065E54-5BB9-CF6B-8029-D4278E960D9B}"/>
                </a:ext>
              </a:extLst>
            </p:cNvPr>
            <p:cNvCxnSpPr>
              <a:cxnSpLocks/>
            </p:cNvCxnSpPr>
            <p:nvPr/>
          </p:nvCxnSpPr>
          <p:spPr>
            <a:xfrm>
              <a:off x="7695446" y="3103830"/>
              <a:ext cx="16115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5A54220-360D-643F-C8A5-752592750A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81038" y="1294646"/>
              <a:ext cx="713714" cy="56885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5940D3-4980-ACE6-079B-F63BFAD48D32}"/>
                    </a:ext>
                  </a:extLst>
                </p:cNvPr>
                <p:cNvSpPr txBox="1"/>
                <p:nvPr/>
              </p:nvSpPr>
              <p:spPr>
                <a:xfrm>
                  <a:off x="2942377" y="2806574"/>
                  <a:ext cx="6361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  <m:t>𝑪𝑪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GB" sz="200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5940D3-4980-ACE6-079B-F63BFAD48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377" y="2806574"/>
                  <a:ext cx="636136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459FAB0-C451-CE42-8841-7F8FA9ED8A19}"/>
                    </a:ext>
                  </a:extLst>
                </p:cNvPr>
                <p:cNvSpPr txBox="1"/>
                <p:nvPr/>
              </p:nvSpPr>
              <p:spPr>
                <a:xfrm>
                  <a:off x="8146611" y="2560621"/>
                  <a:ext cx="6361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  <m:t>𝑪𝑪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GB" sz="20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459FAB0-C451-CE42-8841-7F8FA9ED8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611" y="2560621"/>
                  <a:ext cx="636136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D96263D-7FB9-A769-8B3C-015814B5D65D}"/>
                    </a:ext>
                  </a:extLst>
                </p:cNvPr>
                <p:cNvSpPr txBox="1"/>
                <p:nvPr/>
              </p:nvSpPr>
              <p:spPr>
                <a:xfrm>
                  <a:off x="4661026" y="1628114"/>
                  <a:ext cx="6874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  <m:t>𝑶𝑯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GB" sz="20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D96263D-7FB9-A769-8B3C-015814B5D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1026" y="1628114"/>
                  <a:ext cx="687432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41FEBF2-9BBA-DE4D-E1B5-B67EBDEA17D9}"/>
                    </a:ext>
                  </a:extLst>
                </p:cNvPr>
                <p:cNvSpPr txBox="1"/>
                <p:nvPr/>
              </p:nvSpPr>
              <p:spPr>
                <a:xfrm>
                  <a:off x="9258678" y="1119611"/>
                  <a:ext cx="6874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da-DK" sz="2000" b="1" i="1" smtClean="0">
                                    <a:latin typeface="Cambria Math" panose="02040503050406030204" pitchFamily="18" charset="0"/>
                                  </a:rPr>
                                  <m:t>𝑶𝑯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GB" sz="20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41FEBF2-9BBA-DE4D-E1B5-B67EBDEA17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678" y="1119611"/>
                  <a:ext cx="687432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FA6E31-7F19-CF1D-F77D-D2D9EA50A9E1}"/>
                </a:ext>
              </a:extLst>
            </p:cNvPr>
            <p:cNvSpPr txBox="1"/>
            <p:nvPr/>
          </p:nvSpPr>
          <p:spPr>
            <a:xfrm>
              <a:off x="2607398" y="4680000"/>
              <a:ext cx="1122629" cy="706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4000" b="1" dirty="0"/>
                <a:t>Anti</a:t>
              </a:r>
              <a:endParaRPr lang="en-GB" sz="40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9E9B99-1A6F-4783-7AA1-EAB0A1556FDB}"/>
                </a:ext>
              </a:extLst>
            </p:cNvPr>
            <p:cNvSpPr txBox="1"/>
            <p:nvPr/>
          </p:nvSpPr>
          <p:spPr>
            <a:xfrm>
              <a:off x="7440440" y="4680000"/>
              <a:ext cx="20023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4000" b="1" dirty="0"/>
                <a:t>Gauche</a:t>
              </a:r>
              <a:endParaRPr lang="en-GB" sz="4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CB6A1-985D-654A-87BA-78A9FFC847EC}"/>
                  </a:ext>
                </a:extLst>
              </p:cNvPr>
              <p:cNvSpPr txBox="1"/>
              <p:nvPr/>
            </p:nvSpPr>
            <p:spPr>
              <a:xfrm>
                <a:off x="5047673" y="5181600"/>
                <a:ext cx="1597873" cy="593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e>
                      </m:acc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𝐶𝐶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𝐶𝐶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CB6A1-985D-654A-87BA-78A9FFC84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673" y="5181600"/>
                <a:ext cx="1597873" cy="5936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0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870D-8214-904F-59B5-87E09E1B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Conformational</a:t>
            </a:r>
            <a:r>
              <a:rPr lang="da-DK" dirty="0"/>
              <a:t> Isomers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DF228-18B0-66C8-68AF-6ED2E894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F38C1-B691-C611-B8D4-CE8C6DE2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6901" y="1272633"/>
            <a:ext cx="8706526" cy="49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04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38A0-56C1-461F-A9B7-04AAAEEF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Metrics – 2D Dihedral Angles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64D7E-4326-3854-E2F4-1EEDDE0A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4" descr="A model of a molecule&#10;&#10;Description automatically generated">
            <a:extLst>
              <a:ext uri="{FF2B5EF4-FFF2-40B4-BE49-F238E27FC236}">
                <a16:creationId xmlns:a16="http://schemas.microsoft.com/office/drawing/2014/main" id="{2D96FE23-A833-C7DC-1696-431A9909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57" y="2308598"/>
            <a:ext cx="3841947" cy="2705239"/>
          </a:xfrm>
          <a:prstGeom prst="rect">
            <a:avLst/>
          </a:prstGeom>
        </p:spPr>
      </p:pic>
      <p:pic>
        <p:nvPicPr>
          <p:cNvPr id="6" name="Picture 5" descr="A model of a molecule&#10;&#10;Description automatically generated">
            <a:extLst>
              <a:ext uri="{FF2B5EF4-FFF2-40B4-BE49-F238E27FC236}">
                <a16:creationId xmlns:a16="http://schemas.microsoft.com/office/drawing/2014/main" id="{AB8A2C27-C4E8-2E31-A29C-13F3A9CBC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802" y="2367690"/>
            <a:ext cx="3841947" cy="270523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86AAEB1-FD10-48AC-080A-DDF6C80C69C7}"/>
              </a:ext>
            </a:extLst>
          </p:cNvPr>
          <p:cNvSpPr/>
          <p:nvPr/>
        </p:nvSpPr>
        <p:spPr>
          <a:xfrm>
            <a:off x="1560489" y="4507436"/>
            <a:ext cx="396000" cy="39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C408B1-9292-9B94-D6A8-9F00C214FE64}"/>
              </a:ext>
            </a:extLst>
          </p:cNvPr>
          <p:cNvSpPr/>
          <p:nvPr/>
        </p:nvSpPr>
        <p:spPr>
          <a:xfrm>
            <a:off x="2017689" y="3588417"/>
            <a:ext cx="396000" cy="39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81D4C5-5029-677D-6731-E3F352F7F06D}"/>
              </a:ext>
            </a:extLst>
          </p:cNvPr>
          <p:cNvSpPr/>
          <p:nvPr/>
        </p:nvSpPr>
        <p:spPr>
          <a:xfrm>
            <a:off x="3403144" y="3690018"/>
            <a:ext cx="396000" cy="39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C51C242-36DC-85BB-83FC-B2FB3D4B5AD8}"/>
              </a:ext>
            </a:extLst>
          </p:cNvPr>
          <p:cNvSpPr/>
          <p:nvPr/>
        </p:nvSpPr>
        <p:spPr>
          <a:xfrm>
            <a:off x="3929616" y="4225727"/>
            <a:ext cx="396000" cy="39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AA2A31-1E3D-7656-B219-ADE3D58F2FDD}"/>
              </a:ext>
            </a:extLst>
          </p:cNvPr>
          <p:cNvSpPr/>
          <p:nvPr/>
        </p:nvSpPr>
        <p:spPr>
          <a:xfrm>
            <a:off x="10607507" y="2618600"/>
            <a:ext cx="396000" cy="39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D0A24B-05CA-CCEE-4D88-3B8B04B22CAA}"/>
              </a:ext>
            </a:extLst>
          </p:cNvPr>
          <p:cNvSpPr/>
          <p:nvPr/>
        </p:nvSpPr>
        <p:spPr>
          <a:xfrm>
            <a:off x="9720817" y="2516999"/>
            <a:ext cx="396000" cy="39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707077-F2B0-B189-3293-8D3C0755739A}"/>
              </a:ext>
            </a:extLst>
          </p:cNvPr>
          <p:cNvSpPr/>
          <p:nvPr/>
        </p:nvSpPr>
        <p:spPr>
          <a:xfrm>
            <a:off x="9143545" y="3713108"/>
            <a:ext cx="396000" cy="39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48AC0B-E15F-D9AA-3F40-27E6CB4ED07A}"/>
              </a:ext>
            </a:extLst>
          </p:cNvPr>
          <p:cNvSpPr/>
          <p:nvPr/>
        </p:nvSpPr>
        <p:spPr>
          <a:xfrm>
            <a:off x="9670017" y="4276526"/>
            <a:ext cx="396000" cy="39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8F968D-79D8-25F9-E4D9-8ABA0AEE106F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824605" y="3926424"/>
            <a:ext cx="251077" cy="6020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B844DC-40DF-B090-B4D1-A768AE418104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2413689" y="3786417"/>
            <a:ext cx="989455" cy="1016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C87D1D7-7F53-64C4-0CCF-7053139116CD}"/>
              </a:ext>
            </a:extLst>
          </p:cNvPr>
          <p:cNvCxnSpPr>
            <a:stCxn id="11" idx="5"/>
            <a:endCxn id="12" idx="1"/>
          </p:cNvCxnSpPr>
          <p:nvPr/>
        </p:nvCxnSpPr>
        <p:spPr>
          <a:xfrm>
            <a:off x="3741151" y="4028025"/>
            <a:ext cx="246458" cy="2556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D118C9-C0E2-2FF6-F6A3-83E30CB8A6D0}"/>
              </a:ext>
            </a:extLst>
          </p:cNvPr>
          <p:cNvCxnSpPr>
            <a:stCxn id="16" idx="1"/>
            <a:endCxn id="15" idx="5"/>
          </p:cNvCxnSpPr>
          <p:nvPr/>
        </p:nvCxnSpPr>
        <p:spPr>
          <a:xfrm flipH="1" flipV="1">
            <a:off x="9481552" y="4051115"/>
            <a:ext cx="246458" cy="2834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E63966-FDAD-9455-518D-418F6FECBFE7}"/>
              </a:ext>
            </a:extLst>
          </p:cNvPr>
          <p:cNvCxnSpPr>
            <a:cxnSpLocks/>
            <a:stCxn id="15" idx="0"/>
            <a:endCxn id="14" idx="3"/>
          </p:cNvCxnSpPr>
          <p:nvPr/>
        </p:nvCxnSpPr>
        <p:spPr>
          <a:xfrm flipV="1">
            <a:off x="9341545" y="2855006"/>
            <a:ext cx="437265" cy="8581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719F26-E6DE-4E42-57A7-0AD89D4895DA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10116817" y="2714999"/>
            <a:ext cx="490690" cy="1016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8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FE4A-57BA-EF9E-154C-A8F0FBF8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to do MD?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CE1E3-FBE0-BBF6-A14B-FB6C019D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3</a:t>
            </a:fld>
            <a:endParaRPr lang="en-GB"/>
          </a:p>
        </p:txBody>
      </p:sp>
      <p:pic>
        <p:nvPicPr>
          <p:cNvPr id="6" name="Content Placeholder 5" descr="Atom outline">
            <a:extLst>
              <a:ext uri="{FF2B5EF4-FFF2-40B4-BE49-F238E27FC236}">
                <a16:creationId xmlns:a16="http://schemas.microsoft.com/office/drawing/2014/main" id="{3FFE8E3B-5000-A47D-7A49-AF7BEF11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9589" y="1725885"/>
            <a:ext cx="821093" cy="821093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CF73EEB9-CBD7-F826-E218-0871B3662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4155" y="2399523"/>
            <a:ext cx="1253412" cy="1253412"/>
          </a:xfrm>
          <a:prstGeom prst="rect">
            <a:avLst/>
          </a:prstGeom>
        </p:spPr>
      </p:pic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D13A519-010C-DDC6-4675-0BB0A16FF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6727" y="1954486"/>
            <a:ext cx="914400" cy="9144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5E88F22-EB3E-4051-E39A-35BD15FB5860}"/>
              </a:ext>
            </a:extLst>
          </p:cNvPr>
          <p:cNvSpPr/>
          <p:nvPr/>
        </p:nvSpPr>
        <p:spPr>
          <a:xfrm>
            <a:off x="3138597" y="2788837"/>
            <a:ext cx="1532992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Topography Map with solid fill">
            <a:extLst>
              <a:ext uri="{FF2B5EF4-FFF2-40B4-BE49-F238E27FC236}">
                <a16:creationId xmlns:a16="http://schemas.microsoft.com/office/drawing/2014/main" id="{987AF3D6-E949-B976-5880-4346BFDE1B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24262" y="2491968"/>
            <a:ext cx="1276537" cy="127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1E33F3-268B-A517-1815-61733E7CA62C}"/>
                  </a:ext>
                </a:extLst>
              </p:cNvPr>
              <p:cNvSpPr txBox="1"/>
              <p:nvPr/>
            </p:nvSpPr>
            <p:spPr>
              <a:xfrm>
                <a:off x="5098929" y="1908923"/>
                <a:ext cx="1338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1E33F3-268B-A517-1815-61733E7CA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929" y="1908923"/>
                <a:ext cx="1338251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28070E-CF3F-ADE0-9E73-A9EEAEE08B51}"/>
              </a:ext>
            </a:extLst>
          </p:cNvPr>
          <p:cNvSpPr/>
          <p:nvPr/>
        </p:nvSpPr>
        <p:spPr>
          <a:xfrm>
            <a:off x="6713208" y="2805435"/>
            <a:ext cx="1532992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Content Placeholder 5" descr="Computer outline">
            <a:extLst>
              <a:ext uri="{FF2B5EF4-FFF2-40B4-BE49-F238E27FC236}">
                <a16:creationId xmlns:a16="http://schemas.microsoft.com/office/drawing/2014/main" id="{39AAEE90-64E1-7788-19E3-D28C698D7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04344" y="1696848"/>
            <a:ext cx="2970245" cy="2970245"/>
          </a:xfrm>
        </p:spPr>
      </p:pic>
      <p:pic>
        <p:nvPicPr>
          <p:cNvPr id="15" name="Graphic 14" descr="Beaker with solid fill">
            <a:extLst>
              <a:ext uri="{FF2B5EF4-FFF2-40B4-BE49-F238E27FC236}">
                <a16:creationId xmlns:a16="http://schemas.microsoft.com/office/drawing/2014/main" id="{602150A0-5EB4-FD87-F973-778E3EC3A5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11308" y="252725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E8A803-6136-6FAC-BBEC-4E579358441A}"/>
              </a:ext>
            </a:extLst>
          </p:cNvPr>
          <p:cNvSpPr txBox="1"/>
          <p:nvPr/>
        </p:nvSpPr>
        <p:spPr>
          <a:xfrm>
            <a:off x="240144" y="2743200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Classical MD: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2C6D3F-E4B1-E745-13C3-5CCBF0409EC6}"/>
              </a:ext>
            </a:extLst>
          </p:cNvPr>
          <p:cNvSpPr/>
          <p:nvPr/>
        </p:nvSpPr>
        <p:spPr>
          <a:xfrm>
            <a:off x="9301019" y="4073236"/>
            <a:ext cx="295563" cy="1043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C791E-A09F-647A-E7FD-44BE1BB79F39}"/>
              </a:ext>
            </a:extLst>
          </p:cNvPr>
          <p:cNvSpPr/>
          <p:nvPr/>
        </p:nvSpPr>
        <p:spPr>
          <a:xfrm rot="16200000">
            <a:off x="7350043" y="3165969"/>
            <a:ext cx="295563" cy="36063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BA2E882-D54E-5257-A344-40534E96073E}"/>
              </a:ext>
            </a:extLst>
          </p:cNvPr>
          <p:cNvSpPr/>
          <p:nvPr/>
        </p:nvSpPr>
        <p:spPr>
          <a:xfrm rot="16200000">
            <a:off x="5111665" y="4127053"/>
            <a:ext cx="1429279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72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 animBg="1"/>
      <p:bldP spid="18" grpId="0"/>
      <p:bldP spid="3" grpId="0" animBg="1"/>
      <p:bldP spid="5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1A0E4A-0D55-EA8E-0003-C93C339F7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309" y="905344"/>
            <a:ext cx="10516189" cy="5952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D144F-7357-FDEF-7069-68AB08F9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96" y="0"/>
            <a:ext cx="10515600" cy="1325563"/>
          </a:xfrm>
        </p:spPr>
        <p:txBody>
          <a:bodyPr/>
          <a:lstStyle/>
          <a:p>
            <a:r>
              <a:rPr lang="da-DK" dirty="0"/>
              <a:t>Dihedral angles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0A031-CB3B-6ACD-D267-E8A1A522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383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A8F6-9378-3C07-F58C-1E97F96D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Evaluating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D6555-7AD5-A430-084B-7E3237403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Performance depends on metrics evaluated</a:t>
            </a:r>
          </a:p>
          <a:p>
            <a:endParaRPr lang="en-GB" dirty="0"/>
          </a:p>
          <a:p>
            <a:r>
              <a:rPr lang="en-GB" dirty="0"/>
              <a:t>The model does not perform well enough on ethanol</a:t>
            </a:r>
          </a:p>
          <a:p>
            <a:endParaRPr lang="en-GB" dirty="0"/>
          </a:p>
          <a:p>
            <a:r>
              <a:rPr lang="en-GB" dirty="0"/>
              <a:t>Improving model requires increasing the speed-up or reducing the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37C5-F8D8-C13F-472C-F2803CCC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1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C637-A7DD-3F2D-ABDD-03D6F308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Large Molecules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468C2-57FF-B779-9EDA-D317E47D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32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84C17C-6AF7-CF8C-92B5-CA2FDED3D925}"/>
              </a:ext>
            </a:extLst>
          </p:cNvPr>
          <p:cNvCxnSpPr/>
          <p:nvPr/>
        </p:nvCxnSpPr>
        <p:spPr>
          <a:xfrm>
            <a:off x="2027976" y="4979406"/>
            <a:ext cx="816622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FC3F4B-72C1-F5FB-F165-0498349A25C9}"/>
              </a:ext>
            </a:extLst>
          </p:cNvPr>
          <p:cNvCxnSpPr>
            <a:cxnSpLocks/>
          </p:cNvCxnSpPr>
          <p:nvPr/>
        </p:nvCxnSpPr>
        <p:spPr>
          <a:xfrm>
            <a:off x="2512291" y="4892965"/>
            <a:ext cx="0" cy="1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CBD605-C484-1176-EE3A-609D26ECA3C6}"/>
              </a:ext>
            </a:extLst>
          </p:cNvPr>
          <p:cNvCxnSpPr>
            <a:cxnSpLocks/>
          </p:cNvCxnSpPr>
          <p:nvPr/>
        </p:nvCxnSpPr>
        <p:spPr>
          <a:xfrm>
            <a:off x="3413991" y="4892965"/>
            <a:ext cx="0" cy="1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012BE-EBC7-64F1-0E48-BFB8398E3AF4}"/>
              </a:ext>
            </a:extLst>
          </p:cNvPr>
          <p:cNvCxnSpPr>
            <a:cxnSpLocks/>
          </p:cNvCxnSpPr>
          <p:nvPr/>
        </p:nvCxnSpPr>
        <p:spPr>
          <a:xfrm>
            <a:off x="4315691" y="4892965"/>
            <a:ext cx="0" cy="1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842428-F05D-2863-53D8-F329D0227438}"/>
              </a:ext>
            </a:extLst>
          </p:cNvPr>
          <p:cNvCxnSpPr>
            <a:cxnSpLocks/>
          </p:cNvCxnSpPr>
          <p:nvPr/>
        </p:nvCxnSpPr>
        <p:spPr>
          <a:xfrm>
            <a:off x="5217391" y="4892965"/>
            <a:ext cx="0" cy="1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BDC1AE-63E2-16FF-9C79-423293E7E6FC}"/>
              </a:ext>
            </a:extLst>
          </p:cNvPr>
          <p:cNvCxnSpPr>
            <a:cxnSpLocks/>
          </p:cNvCxnSpPr>
          <p:nvPr/>
        </p:nvCxnSpPr>
        <p:spPr>
          <a:xfrm>
            <a:off x="6119091" y="1117600"/>
            <a:ext cx="0" cy="3860800"/>
          </a:xfrm>
          <a:prstGeom prst="line">
            <a:avLst/>
          </a:prstGeom>
          <a:ln w="38100"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E2B726-6CCF-6F1B-B929-B2960EAF5B0C}"/>
              </a:ext>
            </a:extLst>
          </p:cNvPr>
          <p:cNvCxnSpPr>
            <a:cxnSpLocks/>
          </p:cNvCxnSpPr>
          <p:nvPr/>
        </p:nvCxnSpPr>
        <p:spPr>
          <a:xfrm>
            <a:off x="7020791" y="4892965"/>
            <a:ext cx="0" cy="1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4472E2-C504-79F1-DF40-49932B966EE6}"/>
              </a:ext>
            </a:extLst>
          </p:cNvPr>
          <p:cNvCxnSpPr>
            <a:cxnSpLocks/>
          </p:cNvCxnSpPr>
          <p:nvPr/>
        </p:nvCxnSpPr>
        <p:spPr>
          <a:xfrm>
            <a:off x="7922491" y="4892965"/>
            <a:ext cx="0" cy="1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17C066-ADF9-E4D0-B75F-E63201C8DC32}"/>
              </a:ext>
            </a:extLst>
          </p:cNvPr>
          <p:cNvCxnSpPr>
            <a:cxnSpLocks/>
          </p:cNvCxnSpPr>
          <p:nvPr/>
        </p:nvCxnSpPr>
        <p:spPr>
          <a:xfrm>
            <a:off x="8824191" y="4892965"/>
            <a:ext cx="0" cy="1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973022-5D8A-4225-2894-7C6996F546AE}"/>
              </a:ext>
            </a:extLst>
          </p:cNvPr>
          <p:cNvCxnSpPr>
            <a:cxnSpLocks/>
          </p:cNvCxnSpPr>
          <p:nvPr/>
        </p:nvCxnSpPr>
        <p:spPr>
          <a:xfrm>
            <a:off x="9735128" y="4892965"/>
            <a:ext cx="0" cy="1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F39FCA3-8FED-D4F9-18FB-B056E9DD5BD9}"/>
              </a:ext>
            </a:extLst>
          </p:cNvPr>
          <p:cNvSpPr txBox="1"/>
          <p:nvPr/>
        </p:nvSpPr>
        <p:spPr>
          <a:xfrm>
            <a:off x="5412510" y="5560290"/>
            <a:ext cx="148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/>
              <a:t>Error [a. u.]</a:t>
            </a:r>
            <a:endParaRPr lang="en-GB" sz="2000" b="1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FE287A-BC9E-479F-53FD-25FA8D47B3D4}"/>
              </a:ext>
            </a:extLst>
          </p:cNvPr>
          <p:cNvCxnSpPr>
            <a:cxnSpLocks/>
          </p:cNvCxnSpPr>
          <p:nvPr/>
        </p:nvCxnSpPr>
        <p:spPr>
          <a:xfrm>
            <a:off x="6119091" y="4892965"/>
            <a:ext cx="0" cy="1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DF36B26-8C69-8C84-60C6-2DCB6EF5D8B1}"/>
              </a:ext>
            </a:extLst>
          </p:cNvPr>
          <p:cNvCxnSpPr>
            <a:cxnSpLocks/>
          </p:cNvCxnSpPr>
          <p:nvPr/>
        </p:nvCxnSpPr>
        <p:spPr>
          <a:xfrm>
            <a:off x="6033654" y="1487054"/>
            <a:ext cx="1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D413830-3253-A1B2-3F78-7D54898F713C}"/>
              </a:ext>
            </a:extLst>
          </p:cNvPr>
          <p:cNvCxnSpPr>
            <a:cxnSpLocks/>
          </p:cNvCxnSpPr>
          <p:nvPr/>
        </p:nvCxnSpPr>
        <p:spPr>
          <a:xfrm>
            <a:off x="6033654" y="2452254"/>
            <a:ext cx="1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B722F8C-9DB2-65AC-35D3-0549DDAC56DE}"/>
              </a:ext>
            </a:extLst>
          </p:cNvPr>
          <p:cNvCxnSpPr>
            <a:cxnSpLocks/>
          </p:cNvCxnSpPr>
          <p:nvPr/>
        </p:nvCxnSpPr>
        <p:spPr>
          <a:xfrm>
            <a:off x="6033654" y="3417454"/>
            <a:ext cx="1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B190130-6019-5CC6-3248-ED008D12C612}"/>
              </a:ext>
            </a:extLst>
          </p:cNvPr>
          <p:cNvCxnSpPr>
            <a:cxnSpLocks/>
          </p:cNvCxnSpPr>
          <p:nvPr/>
        </p:nvCxnSpPr>
        <p:spPr>
          <a:xfrm>
            <a:off x="6033654" y="4382653"/>
            <a:ext cx="1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AF52C40-42A5-6C2A-DF4C-9F97D662D23A}"/>
              </a:ext>
            </a:extLst>
          </p:cNvPr>
          <p:cNvSpPr txBox="1"/>
          <p:nvPr/>
        </p:nvSpPr>
        <p:spPr>
          <a:xfrm>
            <a:off x="5975927" y="50846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0</a:t>
            </a:r>
            <a:endParaRPr lang="en-GB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94DAC8-FDE4-9CBC-1BEF-A033D63B1513}"/>
              </a:ext>
            </a:extLst>
          </p:cNvPr>
          <p:cNvSpPr txBox="1"/>
          <p:nvPr/>
        </p:nvSpPr>
        <p:spPr>
          <a:xfrm>
            <a:off x="6876473" y="50846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1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FBB52A-4849-6893-A668-B8D24421A90F}"/>
              </a:ext>
            </a:extLst>
          </p:cNvPr>
          <p:cNvSpPr txBox="1"/>
          <p:nvPr/>
        </p:nvSpPr>
        <p:spPr>
          <a:xfrm>
            <a:off x="7777019" y="50846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2</a:t>
            </a:r>
            <a:endParaRPr lang="en-GB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2BC038-70AF-AAFA-77DE-F2F266AE3A61}"/>
              </a:ext>
            </a:extLst>
          </p:cNvPr>
          <p:cNvSpPr txBox="1"/>
          <p:nvPr/>
        </p:nvSpPr>
        <p:spPr>
          <a:xfrm>
            <a:off x="8677565" y="50846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3</a:t>
            </a:r>
            <a:endParaRPr lang="en-GB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F9FBCB-F410-E9ED-E99A-EFCABB832ED6}"/>
              </a:ext>
            </a:extLst>
          </p:cNvPr>
          <p:cNvSpPr txBox="1"/>
          <p:nvPr/>
        </p:nvSpPr>
        <p:spPr>
          <a:xfrm>
            <a:off x="9581079" y="50846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4</a:t>
            </a:r>
            <a:endParaRPr lang="en-GB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271206-D217-842A-8A8A-89FA796A9E02}"/>
              </a:ext>
            </a:extLst>
          </p:cNvPr>
          <p:cNvSpPr txBox="1"/>
          <p:nvPr/>
        </p:nvSpPr>
        <p:spPr>
          <a:xfrm>
            <a:off x="2253672" y="508461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-4</a:t>
            </a:r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77E65E-E0D4-4386-75F5-B907AB7F55F6}"/>
              </a:ext>
            </a:extLst>
          </p:cNvPr>
          <p:cNvSpPr txBox="1"/>
          <p:nvPr/>
        </p:nvSpPr>
        <p:spPr>
          <a:xfrm>
            <a:off x="3188580" y="508461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-3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F0C1E2-4C63-26AF-6788-613DF6E72DC1}"/>
              </a:ext>
            </a:extLst>
          </p:cNvPr>
          <p:cNvSpPr txBox="1"/>
          <p:nvPr/>
        </p:nvSpPr>
        <p:spPr>
          <a:xfrm>
            <a:off x="4123488" y="508461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-2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E10692B-6D5A-A599-25DD-AC9E5E2C4DA4}"/>
              </a:ext>
            </a:extLst>
          </p:cNvPr>
          <p:cNvSpPr txBox="1"/>
          <p:nvPr/>
        </p:nvSpPr>
        <p:spPr>
          <a:xfrm>
            <a:off x="5058396" y="5084618"/>
            <a:ext cx="36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-1</a:t>
            </a:r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AF2B01F-E270-855B-E358-A5AFEA11ADFC}"/>
              </a:ext>
            </a:extLst>
          </p:cNvPr>
          <p:cNvSpPr txBox="1"/>
          <p:nvPr/>
        </p:nvSpPr>
        <p:spPr>
          <a:xfrm>
            <a:off x="5553981" y="42025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1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2153E4-1FED-AE93-B0EB-17C3EF75D3AB}"/>
              </a:ext>
            </a:extLst>
          </p:cNvPr>
          <p:cNvSpPr txBox="1"/>
          <p:nvPr/>
        </p:nvSpPr>
        <p:spPr>
          <a:xfrm>
            <a:off x="5553981" y="323580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2</a:t>
            </a:r>
            <a:endParaRPr lang="en-GB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96D1AC-7806-BE7A-5AD7-062ABDCA431F}"/>
              </a:ext>
            </a:extLst>
          </p:cNvPr>
          <p:cNvSpPr txBox="1"/>
          <p:nvPr/>
        </p:nvSpPr>
        <p:spPr>
          <a:xfrm>
            <a:off x="5553981" y="226906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3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C35567-A4D8-0165-F866-58BB0D4CDE6E}"/>
              </a:ext>
            </a:extLst>
          </p:cNvPr>
          <p:cNvSpPr txBox="1"/>
          <p:nvPr/>
        </p:nvSpPr>
        <p:spPr>
          <a:xfrm>
            <a:off x="5553981" y="130232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4</a:t>
            </a:r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1F3CAB-0C02-5B46-4CED-044B9D2BAF6D}"/>
              </a:ext>
            </a:extLst>
          </p:cNvPr>
          <p:cNvSpPr txBox="1"/>
          <p:nvPr/>
        </p:nvSpPr>
        <p:spPr>
          <a:xfrm rot="16200000">
            <a:off x="4826001" y="2840181"/>
            <a:ext cx="1394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/>
              <a:t>Count</a:t>
            </a:r>
            <a:endParaRPr lang="en-GB" sz="2000" b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BF038E9-5D09-3282-B515-C5C0EF754CCA}"/>
              </a:ext>
            </a:extLst>
          </p:cNvPr>
          <p:cNvSpPr/>
          <p:nvPr/>
        </p:nvSpPr>
        <p:spPr>
          <a:xfrm>
            <a:off x="9430328" y="4387273"/>
            <a:ext cx="609600" cy="5541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F047497-AAB0-2F54-9527-3F6A030422EB}"/>
              </a:ext>
            </a:extLst>
          </p:cNvPr>
          <p:cNvSpPr/>
          <p:nvPr/>
        </p:nvSpPr>
        <p:spPr>
          <a:xfrm>
            <a:off x="5816486" y="3422210"/>
            <a:ext cx="609600" cy="1563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F2517A6-7E20-DAC2-3962-D95A04690C0F}"/>
              </a:ext>
            </a:extLst>
          </p:cNvPr>
          <p:cNvSpPr/>
          <p:nvPr/>
        </p:nvSpPr>
        <p:spPr>
          <a:xfrm>
            <a:off x="6676566" y="4431032"/>
            <a:ext cx="609600" cy="5541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EFFF33-0669-B61B-4012-481F7CE012FA}"/>
              </a:ext>
            </a:extLst>
          </p:cNvPr>
          <p:cNvSpPr/>
          <p:nvPr/>
        </p:nvSpPr>
        <p:spPr>
          <a:xfrm>
            <a:off x="4929247" y="4412925"/>
            <a:ext cx="609600" cy="5541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86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0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 animBg="1"/>
      <p:bldP spid="73" grpId="0" animBg="1"/>
      <p:bldP spid="74" grpId="0" animBg="1"/>
      <p:bldP spid="7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9A68-B1BA-A63F-7618-FD12ED86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Large Molecules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04FE3-FDCB-3A2A-747E-30B39377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33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3FAD3-8FB4-85DF-2AA4-8B3D4ADB2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102" y="1894340"/>
            <a:ext cx="4795775" cy="4012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2507C9-F242-45A7-8478-ADD4D527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70" y="699796"/>
            <a:ext cx="5272731" cy="516461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FDD917-10C0-E295-3EEB-D063D1A2A6F9}"/>
              </a:ext>
            </a:extLst>
          </p:cNvPr>
          <p:cNvSpPr/>
          <p:nvPr/>
        </p:nvSpPr>
        <p:spPr>
          <a:xfrm rot="19183350">
            <a:off x="2133112" y="3194121"/>
            <a:ext cx="542326" cy="2224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592E73-A106-D704-D17C-D9021801731D}"/>
              </a:ext>
            </a:extLst>
          </p:cNvPr>
          <p:cNvSpPr/>
          <p:nvPr/>
        </p:nvSpPr>
        <p:spPr>
          <a:xfrm rot="18332045">
            <a:off x="3044261" y="2435925"/>
            <a:ext cx="1226603" cy="1832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F103D1-9938-7B07-6F53-BC6C091F566F}"/>
              </a:ext>
            </a:extLst>
          </p:cNvPr>
          <p:cNvSpPr/>
          <p:nvPr/>
        </p:nvSpPr>
        <p:spPr>
          <a:xfrm rot="2368534">
            <a:off x="6733202" y="3788291"/>
            <a:ext cx="376669" cy="13780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EE344D-BD7B-62D4-32F5-AC668272F331}"/>
              </a:ext>
            </a:extLst>
          </p:cNvPr>
          <p:cNvSpPr/>
          <p:nvPr/>
        </p:nvSpPr>
        <p:spPr>
          <a:xfrm rot="19644211">
            <a:off x="8759143" y="3002445"/>
            <a:ext cx="1395486" cy="3480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7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1A0E4A-0D55-EA8E-0003-C93C339F7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67" y="905344"/>
            <a:ext cx="10443474" cy="5952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D144F-7357-FDEF-7069-68AB08F9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96" y="0"/>
            <a:ext cx="10515600" cy="1325563"/>
          </a:xfrm>
        </p:spPr>
        <p:txBody>
          <a:bodyPr/>
          <a:lstStyle/>
          <a:p>
            <a:r>
              <a:rPr lang="da-DK" dirty="0"/>
              <a:t>Large Molecules – Aspirin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0A031-CB3B-6ACD-D267-E8A1A522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147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144F-7357-FDEF-7069-68AB08F9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96" y="0"/>
            <a:ext cx="10515600" cy="1325563"/>
          </a:xfrm>
        </p:spPr>
        <p:txBody>
          <a:bodyPr/>
          <a:lstStyle/>
          <a:p>
            <a:r>
              <a:rPr lang="da-DK" dirty="0"/>
              <a:t>Large Molecules– Aspirin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0A031-CB3B-6ACD-D267-E8A1A522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35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732E2-D46D-4271-4B0D-B914F1E0A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90" y="2290939"/>
            <a:ext cx="7917078" cy="260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36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1A0E4A-0D55-EA8E-0003-C93C339F7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011" y="915945"/>
            <a:ext cx="10388785" cy="5931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D144F-7357-FDEF-7069-68AB08F9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96" y="0"/>
            <a:ext cx="10515600" cy="1325563"/>
          </a:xfrm>
        </p:spPr>
        <p:txBody>
          <a:bodyPr/>
          <a:lstStyle/>
          <a:p>
            <a:r>
              <a:rPr lang="da-DK" dirty="0"/>
              <a:t>Large Molecules– Cholesterol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0A031-CB3B-6ACD-D267-E8A1A522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228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144F-7357-FDEF-7069-68AB08F9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96" y="0"/>
            <a:ext cx="10515600" cy="1325563"/>
          </a:xfrm>
        </p:spPr>
        <p:txBody>
          <a:bodyPr/>
          <a:lstStyle/>
          <a:p>
            <a:r>
              <a:rPr lang="da-DK" dirty="0"/>
              <a:t>Large Molecules– Cholesterol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0A031-CB3B-6ACD-D267-E8A1A522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37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732E2-D46D-4271-4B0D-B914F1E0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7590" y="2473433"/>
            <a:ext cx="7917078" cy="224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04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5422-088F-F1CA-540C-206019B6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Large Molecules - 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B0901-A1AA-B013-64EA-B675563E5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Performs much better than ethanol</a:t>
            </a:r>
          </a:p>
          <a:p>
            <a:endParaRPr lang="da-DK" dirty="0"/>
          </a:p>
          <a:p>
            <a:r>
              <a:rPr lang="da-DK" dirty="0"/>
              <a:t>Model performs slightly better on aspirin than increasing dt</a:t>
            </a:r>
          </a:p>
          <a:p>
            <a:endParaRPr lang="da-DK" dirty="0"/>
          </a:p>
          <a:p>
            <a:r>
              <a:rPr lang="da-DK" dirty="0"/>
              <a:t> More research needed before model is applied</a:t>
            </a:r>
          </a:p>
          <a:p>
            <a:pPr lvl="1"/>
            <a:r>
              <a:rPr lang="da-DK" dirty="0"/>
              <a:t>Low sample size</a:t>
            </a:r>
          </a:p>
          <a:p>
            <a:pPr lvl="1"/>
            <a:r>
              <a:rPr lang="da-DK" dirty="0"/>
              <a:t>Finding good system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1F8E6-5A03-BE39-68FC-1ED55D7A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12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EA4C-359B-9183-5AA0-35C234A9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RNN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EA736A-3BC2-4B3E-CDC9-A5666113B020}"/>
              </a:ext>
            </a:extLst>
          </p:cNvPr>
          <p:cNvSpPr/>
          <p:nvPr/>
        </p:nvSpPr>
        <p:spPr>
          <a:xfrm>
            <a:off x="4802644" y="2547890"/>
            <a:ext cx="1997476" cy="1073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600" dirty="0"/>
              <a:t>RNN</a:t>
            </a:r>
            <a:endParaRPr lang="en-GB" sz="3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D6EF59-4387-FF68-0C01-EDC71BAC4DCA}"/>
              </a:ext>
            </a:extLst>
          </p:cNvPr>
          <p:cNvSpPr/>
          <p:nvPr/>
        </p:nvSpPr>
        <p:spPr>
          <a:xfrm>
            <a:off x="567819" y="56604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8397DE-31E2-EED7-1413-942B050982FB}"/>
              </a:ext>
            </a:extLst>
          </p:cNvPr>
          <p:cNvSpPr/>
          <p:nvPr/>
        </p:nvSpPr>
        <p:spPr>
          <a:xfrm>
            <a:off x="968794" y="56604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7444A5-A05C-089D-1FDB-9A0EF0B3F508}"/>
              </a:ext>
            </a:extLst>
          </p:cNvPr>
          <p:cNvSpPr/>
          <p:nvPr/>
        </p:nvSpPr>
        <p:spPr>
          <a:xfrm>
            <a:off x="1368289" y="56604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C1475E-3683-3936-319A-7C5F6DDC8CED}"/>
              </a:ext>
            </a:extLst>
          </p:cNvPr>
          <p:cNvSpPr/>
          <p:nvPr/>
        </p:nvSpPr>
        <p:spPr>
          <a:xfrm>
            <a:off x="1769264" y="56604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BB61EF-6B4A-244C-29E6-EC17B90FF288}"/>
              </a:ext>
            </a:extLst>
          </p:cNvPr>
          <p:cNvSpPr/>
          <p:nvPr/>
        </p:nvSpPr>
        <p:spPr>
          <a:xfrm>
            <a:off x="3800770" y="56604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6DE6F3-EF92-31BD-D152-CF36642F5FC3}"/>
              </a:ext>
            </a:extLst>
          </p:cNvPr>
          <p:cNvSpPr/>
          <p:nvPr/>
        </p:nvSpPr>
        <p:spPr>
          <a:xfrm>
            <a:off x="4201745" y="56604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EB77DF-3D3D-262D-3FB7-97273C6AE2C4}"/>
              </a:ext>
            </a:extLst>
          </p:cNvPr>
          <p:cNvSpPr/>
          <p:nvPr/>
        </p:nvSpPr>
        <p:spPr>
          <a:xfrm>
            <a:off x="4601240" y="56604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A769CB-27D9-2433-26DB-D680DD2ED11A}"/>
              </a:ext>
            </a:extLst>
          </p:cNvPr>
          <p:cNvSpPr/>
          <p:nvPr/>
        </p:nvSpPr>
        <p:spPr>
          <a:xfrm>
            <a:off x="5002215" y="56604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322019-C5BB-195D-D55F-A2996FEF0762}"/>
              </a:ext>
            </a:extLst>
          </p:cNvPr>
          <p:cNvSpPr/>
          <p:nvPr/>
        </p:nvSpPr>
        <p:spPr>
          <a:xfrm>
            <a:off x="2177636" y="56604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775E53-DE36-478C-4852-6AA6193A057C}"/>
              </a:ext>
            </a:extLst>
          </p:cNvPr>
          <p:cNvSpPr/>
          <p:nvPr/>
        </p:nvSpPr>
        <p:spPr>
          <a:xfrm>
            <a:off x="3379081" y="56604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CEFE8438-710F-62EB-9613-2008A963BAF3}"/>
              </a:ext>
            </a:extLst>
          </p:cNvPr>
          <p:cNvSpPr/>
          <p:nvPr/>
        </p:nvSpPr>
        <p:spPr>
          <a:xfrm rot="16200000">
            <a:off x="2819766" y="3798158"/>
            <a:ext cx="284018" cy="47728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A9868-CF30-A424-9B2A-A479AB840FEF}"/>
              </a:ext>
            </a:extLst>
          </p:cNvPr>
          <p:cNvSpPr txBox="1"/>
          <p:nvPr/>
        </p:nvSpPr>
        <p:spPr>
          <a:xfrm>
            <a:off x="813167" y="6301212"/>
            <a:ext cx="434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/>
              <a:t>Forces</a:t>
            </a:r>
            <a:endParaRPr lang="en-GB" sz="2400" b="1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66889A91-03BB-40C6-06E0-CFC538CD2B0A}"/>
              </a:ext>
            </a:extLst>
          </p:cNvPr>
          <p:cNvSpPr/>
          <p:nvPr/>
        </p:nvSpPr>
        <p:spPr>
          <a:xfrm rot="16200000">
            <a:off x="7996747" y="3775068"/>
            <a:ext cx="284018" cy="47728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A200DB-A663-52D7-78E0-8EA46C4C0813}"/>
              </a:ext>
            </a:extLst>
          </p:cNvPr>
          <p:cNvSpPr txBox="1"/>
          <p:nvPr/>
        </p:nvSpPr>
        <p:spPr>
          <a:xfrm>
            <a:off x="5990148" y="6278122"/>
            <a:ext cx="434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/>
              <a:t>Descriptor</a:t>
            </a:r>
            <a:endParaRPr lang="en-GB" sz="24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0E2338E-C00A-18C7-7A0E-FD0664DBE42C}"/>
              </a:ext>
            </a:extLst>
          </p:cNvPr>
          <p:cNvSpPr/>
          <p:nvPr/>
        </p:nvSpPr>
        <p:spPr>
          <a:xfrm>
            <a:off x="10983567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846583-DA18-0700-480F-7D3305B3DD59}"/>
              </a:ext>
            </a:extLst>
          </p:cNvPr>
          <p:cNvSpPr/>
          <p:nvPr/>
        </p:nvSpPr>
        <p:spPr>
          <a:xfrm>
            <a:off x="11384542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89F6702-B791-CA0C-7103-940891BCEAD2}"/>
              </a:ext>
            </a:extLst>
          </p:cNvPr>
          <p:cNvSpPr/>
          <p:nvPr/>
        </p:nvSpPr>
        <p:spPr>
          <a:xfrm rot="16200000">
            <a:off x="11204076" y="5700849"/>
            <a:ext cx="295564" cy="88669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252F1-6336-0D70-B057-F8C1077E9469}"/>
              </a:ext>
            </a:extLst>
          </p:cNvPr>
          <p:cNvSpPr txBox="1"/>
          <p:nvPr/>
        </p:nvSpPr>
        <p:spPr>
          <a:xfrm>
            <a:off x="10764571" y="6129196"/>
            <a:ext cx="1783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/>
              <a:t>Atomic numbers</a:t>
            </a:r>
            <a:endParaRPr lang="en-GB" sz="24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161580-4EFD-5291-50C4-5265AD9AE450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749812" y="3621385"/>
            <a:ext cx="5051570" cy="2039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0EAF52-87D1-F891-D26E-9C8278305E2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1150787" y="3621385"/>
            <a:ext cx="4650595" cy="2039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6C9A42-4B95-276E-C61F-82A5CA09158B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1550282" y="3621385"/>
            <a:ext cx="4251100" cy="2039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0378D9-55CE-CF4F-6792-C8225C4BDD8F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1951257" y="3621385"/>
            <a:ext cx="3850125" cy="2039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D665B-7750-C182-D17E-02AA731F227A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flipV="1">
            <a:off x="2359629" y="3621385"/>
            <a:ext cx="3441753" cy="2039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844EAB-9C64-7594-2F74-48273DBE0F81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3561074" y="3621385"/>
            <a:ext cx="2240308" cy="2039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DFA0C2-1A2B-A941-3BAC-DCB61548459F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3982763" y="3621385"/>
            <a:ext cx="1818619" cy="2039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34328D-CD91-A907-D0A0-974220EA3379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4383738" y="3621385"/>
            <a:ext cx="1417644" cy="2039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2CE3D8-7DC5-513B-C53F-5E79AC2216C7}"/>
              </a:ext>
            </a:extLst>
          </p:cNvPr>
          <p:cNvCxnSpPr>
            <a:cxnSpLocks/>
            <a:stCxn id="14" idx="0"/>
            <a:endCxn id="7" idx="2"/>
          </p:cNvCxnSpPr>
          <p:nvPr/>
        </p:nvCxnSpPr>
        <p:spPr>
          <a:xfrm flipV="1">
            <a:off x="4783233" y="3621385"/>
            <a:ext cx="1018149" cy="2039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E03F8E-76AD-DB1B-6166-793518CEE4C4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5184208" y="3621385"/>
            <a:ext cx="617174" cy="2039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282E59-A3C5-D0EF-BE2F-983F0A5C74D9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2541621" y="5846843"/>
            <a:ext cx="8374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759331B-8E47-B2F1-5640-A25745BD27F9}"/>
              </a:ext>
            </a:extLst>
          </p:cNvPr>
          <p:cNvSpPr/>
          <p:nvPr/>
        </p:nvSpPr>
        <p:spPr>
          <a:xfrm>
            <a:off x="5744800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826AD6-9DCF-EA3A-EC4A-03799DCBB492}"/>
              </a:ext>
            </a:extLst>
          </p:cNvPr>
          <p:cNvSpPr/>
          <p:nvPr/>
        </p:nvSpPr>
        <p:spPr>
          <a:xfrm>
            <a:off x="6145775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CADC55-B393-57A8-A734-9438CF1B9842}"/>
              </a:ext>
            </a:extLst>
          </p:cNvPr>
          <p:cNvSpPr/>
          <p:nvPr/>
        </p:nvSpPr>
        <p:spPr>
          <a:xfrm>
            <a:off x="6545270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4F697F5-7CBF-7E8F-36B7-240814D0B05A}"/>
              </a:ext>
            </a:extLst>
          </p:cNvPr>
          <p:cNvSpPr/>
          <p:nvPr/>
        </p:nvSpPr>
        <p:spPr>
          <a:xfrm>
            <a:off x="6946245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7A0F08-8D17-D3E5-A802-992381984370}"/>
              </a:ext>
            </a:extLst>
          </p:cNvPr>
          <p:cNvSpPr/>
          <p:nvPr/>
        </p:nvSpPr>
        <p:spPr>
          <a:xfrm>
            <a:off x="8977751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DADB4D0-DAEF-937A-008B-3187A5B78230}"/>
              </a:ext>
            </a:extLst>
          </p:cNvPr>
          <p:cNvSpPr/>
          <p:nvPr/>
        </p:nvSpPr>
        <p:spPr>
          <a:xfrm>
            <a:off x="9378726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B14C980-8171-D6E2-AC37-852086296BB5}"/>
              </a:ext>
            </a:extLst>
          </p:cNvPr>
          <p:cNvSpPr/>
          <p:nvPr/>
        </p:nvSpPr>
        <p:spPr>
          <a:xfrm>
            <a:off x="9778221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5C62B03-372E-DDCE-9412-8446DE2F0952}"/>
              </a:ext>
            </a:extLst>
          </p:cNvPr>
          <p:cNvSpPr/>
          <p:nvPr/>
        </p:nvSpPr>
        <p:spPr>
          <a:xfrm>
            <a:off x="10179196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D721656-707F-D310-2C0E-A6D21C2C3FD9}"/>
              </a:ext>
            </a:extLst>
          </p:cNvPr>
          <p:cNvSpPr/>
          <p:nvPr/>
        </p:nvSpPr>
        <p:spPr>
          <a:xfrm>
            <a:off x="7354617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E6D1FFE-AD03-B79F-1DE0-6B4029C3327F}"/>
              </a:ext>
            </a:extLst>
          </p:cNvPr>
          <p:cNvSpPr/>
          <p:nvPr/>
        </p:nvSpPr>
        <p:spPr>
          <a:xfrm>
            <a:off x="8556062" y="5656812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0EAD890-2578-12B2-B2EB-5FFA941CB876}"/>
              </a:ext>
            </a:extLst>
          </p:cNvPr>
          <p:cNvCxnSpPr>
            <a:cxnSpLocks/>
            <a:stCxn id="37" idx="0"/>
            <a:endCxn id="7" idx="2"/>
          </p:cNvCxnSpPr>
          <p:nvPr/>
        </p:nvCxnSpPr>
        <p:spPr>
          <a:xfrm flipH="1" flipV="1">
            <a:off x="5801382" y="3621385"/>
            <a:ext cx="125411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047CA-6A87-9762-32C2-903DEB145F27}"/>
              </a:ext>
            </a:extLst>
          </p:cNvPr>
          <p:cNvCxnSpPr>
            <a:cxnSpLocks/>
            <a:stCxn id="38" idx="0"/>
            <a:endCxn id="7" idx="2"/>
          </p:cNvCxnSpPr>
          <p:nvPr/>
        </p:nvCxnSpPr>
        <p:spPr>
          <a:xfrm flipH="1" flipV="1">
            <a:off x="5801382" y="3621385"/>
            <a:ext cx="526386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A5CBD3A-5B51-7A8E-7124-997924B09552}"/>
              </a:ext>
            </a:extLst>
          </p:cNvPr>
          <p:cNvCxnSpPr>
            <a:cxnSpLocks/>
            <a:stCxn id="39" idx="0"/>
            <a:endCxn id="7" idx="2"/>
          </p:cNvCxnSpPr>
          <p:nvPr/>
        </p:nvCxnSpPr>
        <p:spPr>
          <a:xfrm flipH="1" flipV="1">
            <a:off x="5801382" y="3621385"/>
            <a:ext cx="925881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E9FF769-0DAD-1970-EC33-2045D62B03BF}"/>
              </a:ext>
            </a:extLst>
          </p:cNvPr>
          <p:cNvCxnSpPr>
            <a:cxnSpLocks/>
            <a:stCxn id="40" idx="0"/>
            <a:endCxn id="7" idx="2"/>
          </p:cNvCxnSpPr>
          <p:nvPr/>
        </p:nvCxnSpPr>
        <p:spPr>
          <a:xfrm flipH="1" flipV="1">
            <a:off x="5801382" y="3621385"/>
            <a:ext cx="1326856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5EFFE5-DBC8-2C44-5F8E-9D2DC79FBFF0}"/>
              </a:ext>
            </a:extLst>
          </p:cNvPr>
          <p:cNvCxnSpPr>
            <a:cxnSpLocks/>
            <a:stCxn id="45" idx="0"/>
            <a:endCxn id="7" idx="2"/>
          </p:cNvCxnSpPr>
          <p:nvPr/>
        </p:nvCxnSpPr>
        <p:spPr>
          <a:xfrm flipH="1" flipV="1">
            <a:off x="5801382" y="3621385"/>
            <a:ext cx="1735228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BCA226-F04E-96DF-BE0B-B5C95BA69B92}"/>
              </a:ext>
            </a:extLst>
          </p:cNvPr>
          <p:cNvCxnSpPr>
            <a:cxnSpLocks/>
            <a:stCxn id="46" idx="0"/>
            <a:endCxn id="7" idx="2"/>
          </p:cNvCxnSpPr>
          <p:nvPr/>
        </p:nvCxnSpPr>
        <p:spPr>
          <a:xfrm flipH="1" flipV="1">
            <a:off x="5801382" y="3621385"/>
            <a:ext cx="2936673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7439FB5-4CF7-F645-89E4-64D17D8E2496}"/>
              </a:ext>
            </a:extLst>
          </p:cNvPr>
          <p:cNvCxnSpPr>
            <a:cxnSpLocks/>
            <a:stCxn id="41" idx="0"/>
            <a:endCxn id="7" idx="2"/>
          </p:cNvCxnSpPr>
          <p:nvPr/>
        </p:nvCxnSpPr>
        <p:spPr>
          <a:xfrm flipH="1" flipV="1">
            <a:off x="5801382" y="3621385"/>
            <a:ext cx="3358362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0B654D-2EE2-5051-7A47-5B7516FFECBD}"/>
              </a:ext>
            </a:extLst>
          </p:cNvPr>
          <p:cNvCxnSpPr>
            <a:cxnSpLocks/>
            <a:stCxn id="42" idx="0"/>
            <a:endCxn id="7" idx="2"/>
          </p:cNvCxnSpPr>
          <p:nvPr/>
        </p:nvCxnSpPr>
        <p:spPr>
          <a:xfrm flipH="1" flipV="1">
            <a:off x="5801382" y="3621385"/>
            <a:ext cx="3759337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7679C03-9DDF-5584-6373-7119A2301794}"/>
              </a:ext>
            </a:extLst>
          </p:cNvPr>
          <p:cNvCxnSpPr>
            <a:cxnSpLocks/>
            <a:stCxn id="43" idx="0"/>
            <a:endCxn id="7" idx="2"/>
          </p:cNvCxnSpPr>
          <p:nvPr/>
        </p:nvCxnSpPr>
        <p:spPr>
          <a:xfrm flipH="1" flipV="1">
            <a:off x="5801382" y="3621385"/>
            <a:ext cx="4158832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F557EDA-0A54-5387-2624-973E5B4471EA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5801382" y="3621385"/>
            <a:ext cx="4559807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F823655-8F61-9F63-6E46-88B62DBB1532}"/>
              </a:ext>
            </a:extLst>
          </p:cNvPr>
          <p:cNvCxnSpPr>
            <a:stCxn id="45" idx="6"/>
            <a:endCxn id="46" idx="2"/>
          </p:cNvCxnSpPr>
          <p:nvPr/>
        </p:nvCxnSpPr>
        <p:spPr>
          <a:xfrm>
            <a:off x="7718602" y="5843243"/>
            <a:ext cx="8374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78FD1C8-4402-3593-9985-ED8ABA91B7EC}"/>
              </a:ext>
            </a:extLst>
          </p:cNvPr>
          <p:cNvSpPr/>
          <p:nvPr/>
        </p:nvSpPr>
        <p:spPr>
          <a:xfrm>
            <a:off x="3389345" y="804691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9F6A2A4-A35D-84E7-20BD-3BD46184C50C}"/>
              </a:ext>
            </a:extLst>
          </p:cNvPr>
          <p:cNvSpPr/>
          <p:nvPr/>
        </p:nvSpPr>
        <p:spPr>
          <a:xfrm>
            <a:off x="3790320" y="804691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C2CE3A7-EF8A-40C0-743D-8082996321DF}"/>
              </a:ext>
            </a:extLst>
          </p:cNvPr>
          <p:cNvSpPr/>
          <p:nvPr/>
        </p:nvSpPr>
        <p:spPr>
          <a:xfrm>
            <a:off x="4189815" y="804691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FF747AF-9EEB-9D95-D382-7920E5C751E9}"/>
              </a:ext>
            </a:extLst>
          </p:cNvPr>
          <p:cNvSpPr/>
          <p:nvPr/>
        </p:nvSpPr>
        <p:spPr>
          <a:xfrm>
            <a:off x="4590790" y="804691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21EB1C8-41DB-2095-C84B-A28B65E4BCFE}"/>
              </a:ext>
            </a:extLst>
          </p:cNvPr>
          <p:cNvSpPr/>
          <p:nvPr/>
        </p:nvSpPr>
        <p:spPr>
          <a:xfrm>
            <a:off x="6622296" y="804691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E44D63-83F3-A889-0773-15E6FD4F6950}"/>
              </a:ext>
            </a:extLst>
          </p:cNvPr>
          <p:cNvSpPr/>
          <p:nvPr/>
        </p:nvSpPr>
        <p:spPr>
          <a:xfrm>
            <a:off x="7023271" y="804691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86911F-B392-13C6-D982-E837F3827B12}"/>
              </a:ext>
            </a:extLst>
          </p:cNvPr>
          <p:cNvSpPr/>
          <p:nvPr/>
        </p:nvSpPr>
        <p:spPr>
          <a:xfrm>
            <a:off x="7422766" y="804691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9DE5396-D28A-08A9-D588-2795E1E337F1}"/>
              </a:ext>
            </a:extLst>
          </p:cNvPr>
          <p:cNvSpPr/>
          <p:nvPr/>
        </p:nvSpPr>
        <p:spPr>
          <a:xfrm>
            <a:off x="7823741" y="804691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BA7A075-4053-54BA-CA37-E9948A6CDCE3}"/>
              </a:ext>
            </a:extLst>
          </p:cNvPr>
          <p:cNvSpPr/>
          <p:nvPr/>
        </p:nvSpPr>
        <p:spPr>
          <a:xfrm>
            <a:off x="4999162" y="804691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D9737F9-3E97-3C83-216C-ECDBBD530D85}"/>
              </a:ext>
            </a:extLst>
          </p:cNvPr>
          <p:cNvSpPr/>
          <p:nvPr/>
        </p:nvSpPr>
        <p:spPr>
          <a:xfrm>
            <a:off x="6200607" y="804691"/>
            <a:ext cx="363985" cy="372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7626B5-0EEE-8CAD-6B1A-8020DCD74C7C}"/>
              </a:ext>
            </a:extLst>
          </p:cNvPr>
          <p:cNvCxnSpPr>
            <a:stCxn id="66" idx="6"/>
            <a:endCxn id="67" idx="2"/>
          </p:cNvCxnSpPr>
          <p:nvPr/>
        </p:nvCxnSpPr>
        <p:spPr>
          <a:xfrm>
            <a:off x="5363147" y="991122"/>
            <a:ext cx="8374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Left Brace 68">
            <a:extLst>
              <a:ext uri="{FF2B5EF4-FFF2-40B4-BE49-F238E27FC236}">
                <a16:creationId xmlns:a16="http://schemas.microsoft.com/office/drawing/2014/main" id="{94168A7D-D19B-6700-0CD8-6CF56CC0A933}"/>
              </a:ext>
            </a:extLst>
          </p:cNvPr>
          <p:cNvSpPr/>
          <p:nvPr/>
        </p:nvSpPr>
        <p:spPr>
          <a:xfrm rot="5400000">
            <a:off x="5629752" y="-1935018"/>
            <a:ext cx="383308" cy="51123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FAD575-4E17-936C-B7BB-79430D485E07}"/>
              </a:ext>
            </a:extLst>
          </p:cNvPr>
          <p:cNvSpPr txBox="1"/>
          <p:nvPr/>
        </p:nvSpPr>
        <p:spPr>
          <a:xfrm>
            <a:off x="4276620" y="0"/>
            <a:ext cx="299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/>
              <a:t>Predicted forces</a:t>
            </a:r>
            <a:endParaRPr lang="en-GB" sz="2400" b="1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D4A39AD-77EA-9E5F-AB4A-CFBA91C95DC5}"/>
              </a:ext>
            </a:extLst>
          </p:cNvPr>
          <p:cNvCxnSpPr>
            <a:cxnSpLocks/>
            <a:stCxn id="7" idx="0"/>
            <a:endCxn id="58" idx="4"/>
          </p:cNvCxnSpPr>
          <p:nvPr/>
        </p:nvCxnSpPr>
        <p:spPr>
          <a:xfrm flipH="1" flipV="1">
            <a:off x="3571338" y="1177553"/>
            <a:ext cx="2230044" cy="13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22482F-1FF1-AD00-03AC-E4889A5B9888}"/>
              </a:ext>
            </a:extLst>
          </p:cNvPr>
          <p:cNvCxnSpPr>
            <a:cxnSpLocks/>
            <a:stCxn id="22" idx="0"/>
            <a:endCxn id="7" idx="2"/>
          </p:cNvCxnSpPr>
          <p:nvPr/>
        </p:nvCxnSpPr>
        <p:spPr>
          <a:xfrm flipH="1" flipV="1">
            <a:off x="5801382" y="3621385"/>
            <a:ext cx="5364178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B567408-1F65-6261-CA4F-057828A0D5BB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H="1" flipV="1">
            <a:off x="5801382" y="3621385"/>
            <a:ext cx="5765153" cy="203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95296F9-8F70-DFDB-8468-99E4A74287CD}"/>
              </a:ext>
            </a:extLst>
          </p:cNvPr>
          <p:cNvCxnSpPr>
            <a:cxnSpLocks/>
            <a:stCxn id="7" idx="0"/>
            <a:endCxn id="59" idx="4"/>
          </p:cNvCxnSpPr>
          <p:nvPr/>
        </p:nvCxnSpPr>
        <p:spPr>
          <a:xfrm flipH="1" flipV="1">
            <a:off x="3972313" y="1177553"/>
            <a:ext cx="1829069" cy="13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4691B9E-1859-AEE8-416A-CC06029F0989}"/>
              </a:ext>
            </a:extLst>
          </p:cNvPr>
          <p:cNvCxnSpPr>
            <a:cxnSpLocks/>
            <a:stCxn id="7" idx="0"/>
            <a:endCxn id="60" idx="4"/>
          </p:cNvCxnSpPr>
          <p:nvPr/>
        </p:nvCxnSpPr>
        <p:spPr>
          <a:xfrm flipH="1" flipV="1">
            <a:off x="4371808" y="1177553"/>
            <a:ext cx="1429574" cy="13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A1A9CF5-2D5C-3255-A69E-D261047E87BB}"/>
              </a:ext>
            </a:extLst>
          </p:cNvPr>
          <p:cNvCxnSpPr>
            <a:cxnSpLocks/>
            <a:stCxn id="7" idx="0"/>
            <a:endCxn id="61" idx="4"/>
          </p:cNvCxnSpPr>
          <p:nvPr/>
        </p:nvCxnSpPr>
        <p:spPr>
          <a:xfrm flipH="1" flipV="1">
            <a:off x="4772783" y="1177553"/>
            <a:ext cx="1028599" cy="13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7B029AA-D7DA-E978-1E21-C02F4EF4B78A}"/>
              </a:ext>
            </a:extLst>
          </p:cNvPr>
          <p:cNvCxnSpPr>
            <a:cxnSpLocks/>
            <a:stCxn id="7" idx="0"/>
            <a:endCxn id="66" idx="4"/>
          </p:cNvCxnSpPr>
          <p:nvPr/>
        </p:nvCxnSpPr>
        <p:spPr>
          <a:xfrm flipH="1" flipV="1">
            <a:off x="5181155" y="1177553"/>
            <a:ext cx="620227" cy="13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7BEBFC-24A9-B25C-862B-A5ECE9E0828C}"/>
              </a:ext>
            </a:extLst>
          </p:cNvPr>
          <p:cNvCxnSpPr>
            <a:cxnSpLocks/>
            <a:stCxn id="7" idx="0"/>
            <a:endCxn id="67" idx="4"/>
          </p:cNvCxnSpPr>
          <p:nvPr/>
        </p:nvCxnSpPr>
        <p:spPr>
          <a:xfrm flipV="1">
            <a:off x="5801382" y="1177553"/>
            <a:ext cx="581218" cy="13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2F70577-8776-C4BE-653E-38AFAEFE605E}"/>
              </a:ext>
            </a:extLst>
          </p:cNvPr>
          <p:cNvCxnSpPr>
            <a:cxnSpLocks/>
            <a:stCxn id="7" idx="0"/>
            <a:endCxn id="62" idx="4"/>
          </p:cNvCxnSpPr>
          <p:nvPr/>
        </p:nvCxnSpPr>
        <p:spPr>
          <a:xfrm flipV="1">
            <a:off x="5801382" y="1177553"/>
            <a:ext cx="1002907" cy="13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397A805-5770-A813-00B6-2FBB0539CDE8}"/>
              </a:ext>
            </a:extLst>
          </p:cNvPr>
          <p:cNvCxnSpPr>
            <a:cxnSpLocks/>
            <a:stCxn id="7" idx="0"/>
            <a:endCxn id="63" idx="4"/>
          </p:cNvCxnSpPr>
          <p:nvPr/>
        </p:nvCxnSpPr>
        <p:spPr>
          <a:xfrm flipV="1">
            <a:off x="5801382" y="1177553"/>
            <a:ext cx="1403882" cy="13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4ECBA80-DE7E-534F-3C2F-A5962BEDA930}"/>
              </a:ext>
            </a:extLst>
          </p:cNvPr>
          <p:cNvCxnSpPr>
            <a:cxnSpLocks/>
            <a:stCxn id="7" idx="0"/>
            <a:endCxn id="64" idx="4"/>
          </p:cNvCxnSpPr>
          <p:nvPr/>
        </p:nvCxnSpPr>
        <p:spPr>
          <a:xfrm flipV="1">
            <a:off x="5801382" y="1177553"/>
            <a:ext cx="1803377" cy="13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F53158E-5D84-0A58-5C2B-B0B60FC5EC84}"/>
              </a:ext>
            </a:extLst>
          </p:cNvPr>
          <p:cNvCxnSpPr>
            <a:cxnSpLocks/>
            <a:stCxn id="7" idx="0"/>
            <a:endCxn id="65" idx="4"/>
          </p:cNvCxnSpPr>
          <p:nvPr/>
        </p:nvCxnSpPr>
        <p:spPr>
          <a:xfrm flipV="1">
            <a:off x="5801382" y="1177553"/>
            <a:ext cx="2204352" cy="13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2B11326-7172-3A46-6CB1-82155CD697AD}"/>
              </a:ext>
            </a:extLst>
          </p:cNvPr>
          <p:cNvCxnSpPr>
            <a:stCxn id="7" idx="3"/>
            <a:endCxn id="7" idx="1"/>
          </p:cNvCxnSpPr>
          <p:nvPr/>
        </p:nvCxnSpPr>
        <p:spPr>
          <a:xfrm flipH="1">
            <a:off x="4802644" y="3084638"/>
            <a:ext cx="1997476" cy="12700"/>
          </a:xfrm>
          <a:prstGeom prst="bentConnector5">
            <a:avLst>
              <a:gd name="adj1" fmla="val -11444"/>
              <a:gd name="adj2" fmla="val -8373646"/>
              <a:gd name="adj3" fmla="val 1114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Slide Number Placeholder 3">
            <a:extLst>
              <a:ext uri="{FF2B5EF4-FFF2-40B4-BE49-F238E27FC236}">
                <a16:creationId xmlns:a16="http://schemas.microsoft.com/office/drawing/2014/main" id="{FB47B122-754C-DFE0-8982-7CAECDE5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9DBAEF-F5AC-4A31-A5CB-DE664A34FD0B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071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FE4A-57BA-EF9E-154C-A8F0FBF8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to do MD?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CE1E3-FBE0-BBF6-A14B-FB6C019D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891" y="6356350"/>
            <a:ext cx="2743200" cy="365125"/>
          </a:xfrm>
        </p:spPr>
        <p:txBody>
          <a:bodyPr/>
          <a:lstStyle/>
          <a:p>
            <a:fld id="{2F9DBAEF-F5AC-4A31-A5CB-DE664A34FD0B}" type="slidenum">
              <a:rPr lang="en-GB" smtClean="0"/>
              <a:t>4</a:t>
            </a:fld>
            <a:endParaRPr lang="en-GB"/>
          </a:p>
        </p:txBody>
      </p:sp>
      <p:pic>
        <p:nvPicPr>
          <p:cNvPr id="6" name="Content Placeholder 5" descr="Atom outline">
            <a:extLst>
              <a:ext uri="{FF2B5EF4-FFF2-40B4-BE49-F238E27FC236}">
                <a16:creationId xmlns:a16="http://schemas.microsoft.com/office/drawing/2014/main" id="{3FFE8E3B-5000-A47D-7A49-AF7BEF11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8497" y="1439557"/>
            <a:ext cx="821093" cy="8210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41BFA1A-FE8F-EA90-4FAC-493BDB60631D}"/>
              </a:ext>
            </a:extLst>
          </p:cNvPr>
          <p:cNvGrpSpPr/>
          <p:nvPr/>
        </p:nvGrpSpPr>
        <p:grpSpPr>
          <a:xfrm>
            <a:off x="4978401" y="2135910"/>
            <a:ext cx="1284771" cy="1521689"/>
            <a:chOff x="3306619" y="2311402"/>
            <a:chExt cx="1284771" cy="1521689"/>
          </a:xfrm>
        </p:grpSpPr>
        <p:pic>
          <p:nvPicPr>
            <p:cNvPr id="22" name="Graphic 21" descr="Briefcase with solid fill">
              <a:extLst>
                <a:ext uri="{FF2B5EF4-FFF2-40B4-BE49-F238E27FC236}">
                  <a16:creationId xmlns:a16="http://schemas.microsoft.com/office/drawing/2014/main" id="{B3A981E5-BD62-4EA4-6DF2-5829ED3AC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7525"/>
            <a:stretch/>
          </p:blipFill>
          <p:spPr>
            <a:xfrm>
              <a:off x="3329709" y="2918691"/>
              <a:ext cx="1261681" cy="914400"/>
            </a:xfrm>
            <a:prstGeom prst="rect">
              <a:avLst/>
            </a:prstGeom>
          </p:spPr>
        </p:pic>
        <p:pic>
          <p:nvPicPr>
            <p:cNvPr id="29" name="Graphic 28" descr="Tools with solid fill">
              <a:extLst>
                <a:ext uri="{FF2B5EF4-FFF2-40B4-BE49-F238E27FC236}">
                  <a16:creationId xmlns:a16="http://schemas.microsoft.com/office/drawing/2014/main" id="{39DA4317-A6C6-12C7-BCAF-3FED48EC9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-4040" t="-9092" r="4040" b="58839"/>
            <a:stretch/>
          </p:blipFill>
          <p:spPr>
            <a:xfrm>
              <a:off x="3306619" y="2311402"/>
              <a:ext cx="1261681" cy="634025"/>
            </a:xfrm>
            <a:prstGeom prst="rect">
              <a:avLst/>
            </a:prstGeom>
          </p:spPr>
        </p:pic>
      </p:grpSp>
      <p:pic>
        <p:nvPicPr>
          <p:cNvPr id="35" name="Graphic 34" descr="Database with solid fill">
            <a:extLst>
              <a:ext uri="{FF2B5EF4-FFF2-40B4-BE49-F238E27FC236}">
                <a16:creationId xmlns:a16="http://schemas.microsoft.com/office/drawing/2014/main" id="{B82C7DBD-3555-AE19-C546-D57A18881F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155" y="2399523"/>
            <a:ext cx="1253412" cy="1253412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E2F923E1-2498-2D80-89A0-C477071F48F9}"/>
              </a:ext>
            </a:extLst>
          </p:cNvPr>
          <p:cNvSpPr/>
          <p:nvPr/>
        </p:nvSpPr>
        <p:spPr>
          <a:xfrm>
            <a:off x="3138597" y="2788837"/>
            <a:ext cx="1532992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F7A5DEB4-E8FC-BEB6-FD5A-F4EC479BF625}"/>
              </a:ext>
            </a:extLst>
          </p:cNvPr>
          <p:cNvSpPr/>
          <p:nvPr/>
        </p:nvSpPr>
        <p:spPr>
          <a:xfrm>
            <a:off x="6713208" y="2805435"/>
            <a:ext cx="1532992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Content Placeholder 5" descr="Computer outline">
            <a:extLst>
              <a:ext uri="{FF2B5EF4-FFF2-40B4-BE49-F238E27FC236}">
                <a16:creationId xmlns:a16="http://schemas.microsoft.com/office/drawing/2014/main" id="{7D358215-1FD5-B141-FB2B-3F105F397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04344" y="1696848"/>
            <a:ext cx="2970245" cy="2970245"/>
          </a:xfrm>
        </p:spPr>
      </p:pic>
      <p:pic>
        <p:nvPicPr>
          <p:cNvPr id="39" name="Graphic 38" descr="Beaker with solid fill">
            <a:extLst>
              <a:ext uri="{FF2B5EF4-FFF2-40B4-BE49-F238E27FC236}">
                <a16:creationId xmlns:a16="http://schemas.microsoft.com/office/drawing/2014/main" id="{7F25B8E8-AD8A-8F1A-1864-B3EED737EC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1308" y="2527256"/>
            <a:ext cx="914400" cy="914400"/>
          </a:xfrm>
          <a:prstGeom prst="rect">
            <a:avLst/>
          </a:prstGeom>
        </p:spPr>
      </p:pic>
      <p:pic>
        <p:nvPicPr>
          <p:cNvPr id="40" name="Graphic 39" descr="Gears with solid fill">
            <a:extLst>
              <a:ext uri="{FF2B5EF4-FFF2-40B4-BE49-F238E27FC236}">
                <a16:creationId xmlns:a16="http://schemas.microsoft.com/office/drawing/2014/main" id="{6082AF9C-B9D1-B259-19DF-0CC1722041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672" y="1880596"/>
            <a:ext cx="914400" cy="9144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5DFBA27-C1AA-3272-4100-715863B4FE51}"/>
              </a:ext>
            </a:extLst>
          </p:cNvPr>
          <p:cNvSpPr/>
          <p:nvPr/>
        </p:nvSpPr>
        <p:spPr>
          <a:xfrm>
            <a:off x="9301019" y="4073236"/>
            <a:ext cx="295563" cy="1043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C3E389-A974-CE3A-26AA-D30EDFB491DB}"/>
              </a:ext>
            </a:extLst>
          </p:cNvPr>
          <p:cNvSpPr/>
          <p:nvPr/>
        </p:nvSpPr>
        <p:spPr>
          <a:xfrm rot="16200000">
            <a:off x="7232073" y="3047999"/>
            <a:ext cx="295563" cy="38423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9C242061-3EA7-5FD9-A1F1-781D933B3033}"/>
              </a:ext>
            </a:extLst>
          </p:cNvPr>
          <p:cNvSpPr/>
          <p:nvPr/>
        </p:nvSpPr>
        <p:spPr>
          <a:xfrm rot="16200000">
            <a:off x="4885326" y="4127053"/>
            <a:ext cx="1429279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6E1975-263D-1493-B137-281CBC2B351F}"/>
              </a:ext>
            </a:extLst>
          </p:cNvPr>
          <p:cNvSpPr txBox="1"/>
          <p:nvPr/>
        </p:nvSpPr>
        <p:spPr>
          <a:xfrm>
            <a:off x="240144" y="2743200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i="1" dirty="0"/>
              <a:t>Ab initio</a:t>
            </a:r>
            <a:r>
              <a:rPr lang="da-DK" dirty="0"/>
              <a:t> MD: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53" grpId="0" animBg="1"/>
      <p:bldP spid="54" grpId="0" animBg="1"/>
      <p:bldP spid="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8966-F2D7-200E-0419-016B724C1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RNN – Traj Model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19E32-4445-26B3-BB3E-05625D13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40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3168E2-F062-2C01-BB3E-7806CFE557CC}"/>
              </a:ext>
            </a:extLst>
          </p:cNvPr>
          <p:cNvSpPr/>
          <p:nvPr/>
        </p:nvSpPr>
        <p:spPr>
          <a:xfrm>
            <a:off x="323273" y="2909455"/>
            <a:ext cx="11619345" cy="9513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4000" dirty="0"/>
              <a:t>Trajectory</a:t>
            </a:r>
            <a:endParaRPr lang="en-GB" sz="40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1755FA3-5414-B213-6ACA-C30739372485}"/>
              </a:ext>
            </a:extLst>
          </p:cNvPr>
          <p:cNvSpPr/>
          <p:nvPr/>
        </p:nvSpPr>
        <p:spPr>
          <a:xfrm rot="5400000">
            <a:off x="5992091" y="-1831109"/>
            <a:ext cx="267854" cy="116886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ACBA1-B2CD-CF49-DF73-7E5E3F74EEED}"/>
              </a:ext>
            </a:extLst>
          </p:cNvPr>
          <p:cNvSpPr txBox="1"/>
          <p:nvPr/>
        </p:nvSpPr>
        <p:spPr>
          <a:xfrm>
            <a:off x="4529276" y="4077260"/>
            <a:ext cx="3135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800" b="1" dirty="0"/>
              <a:t>~15000 time steps</a:t>
            </a:r>
            <a:endParaRPr lang="en-GB" sz="2800" b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B8ECF8E-23DF-54DC-816B-04B8F079D39A}"/>
              </a:ext>
            </a:extLst>
          </p:cNvPr>
          <p:cNvSpPr/>
          <p:nvPr/>
        </p:nvSpPr>
        <p:spPr>
          <a:xfrm rot="16200000">
            <a:off x="3749966" y="-817419"/>
            <a:ext cx="226290" cy="71443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ABA6F5B-B051-73FC-7103-3F4DB1D9C903}"/>
              </a:ext>
            </a:extLst>
          </p:cNvPr>
          <p:cNvSpPr/>
          <p:nvPr/>
        </p:nvSpPr>
        <p:spPr>
          <a:xfrm rot="16200000">
            <a:off x="8472061" y="1646381"/>
            <a:ext cx="226290" cy="22074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4533C60-313F-D119-9EC7-0F6B1C56E23F}"/>
              </a:ext>
            </a:extLst>
          </p:cNvPr>
          <p:cNvSpPr/>
          <p:nvPr/>
        </p:nvSpPr>
        <p:spPr>
          <a:xfrm rot="16200000">
            <a:off x="10725730" y="1641763"/>
            <a:ext cx="226290" cy="22074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8FB20-1414-A22F-0985-D3C8A71EB884}"/>
              </a:ext>
            </a:extLst>
          </p:cNvPr>
          <p:cNvSpPr txBox="1"/>
          <p:nvPr/>
        </p:nvSpPr>
        <p:spPr>
          <a:xfrm>
            <a:off x="2660072" y="2008314"/>
            <a:ext cx="24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/>
              <a:t>Training data</a:t>
            </a:r>
            <a:endParaRPr lang="en-GB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18EBF-83B5-BD77-24A9-FC6C55F7D437}"/>
              </a:ext>
            </a:extLst>
          </p:cNvPr>
          <p:cNvSpPr txBox="1"/>
          <p:nvPr/>
        </p:nvSpPr>
        <p:spPr>
          <a:xfrm>
            <a:off x="7484471" y="1638403"/>
            <a:ext cx="2157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/>
              <a:t>Validation data</a:t>
            </a:r>
            <a:endParaRPr lang="en-GB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172FEE-6F4A-C6F3-4DB3-92AC6DAD2567}"/>
              </a:ext>
            </a:extLst>
          </p:cNvPr>
          <p:cNvSpPr txBox="1"/>
          <p:nvPr/>
        </p:nvSpPr>
        <p:spPr>
          <a:xfrm>
            <a:off x="10008834" y="2018466"/>
            <a:ext cx="189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 dirty="0"/>
              <a:t>Test data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2798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D2FF-E8FF-D259-1EE4-89DCB31A6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RNN – Window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3BE3B-A595-C32E-5351-8B1D64C81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D967-72CC-331F-89EF-57CDF3A6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41</a:t>
            </a:fld>
            <a:endParaRPr lang="en-GB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D075CA5-EA90-3D2C-A99F-AE1FFF0CC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50536" y="1764942"/>
            <a:ext cx="6425880" cy="459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5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5EC9-6B4E-D660-DAED-6002A79A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RNN – Results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0408-AF40-FC1F-6A82-726346C5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42</a:t>
            </a:fld>
            <a:endParaRPr lang="en-GB"/>
          </a:p>
        </p:txBody>
      </p:sp>
      <p:pic>
        <p:nvPicPr>
          <p:cNvPr id="6" name="Picture 5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BAC7F66F-8F28-CD18-F64D-2AB21ACD2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03" y="1497190"/>
            <a:ext cx="7189970" cy="49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10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E595-7ADE-A633-FA16-3994C7E8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DCA79-DA30-8F2B-77D8-9DED8C1D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239"/>
          </a:xfrm>
        </p:spPr>
        <p:txBody>
          <a:bodyPr>
            <a:normAutofit/>
          </a:bodyPr>
          <a:lstStyle/>
          <a:p>
            <a:r>
              <a:rPr lang="da-DK" dirty="0"/>
              <a:t>Should be wary of the metrics used</a:t>
            </a:r>
          </a:p>
          <a:p>
            <a:endParaRPr lang="da-DK" dirty="0"/>
          </a:p>
          <a:p>
            <a:r>
              <a:rPr lang="da-DK" dirty="0"/>
              <a:t>My model performs badly on ethanol</a:t>
            </a:r>
          </a:p>
          <a:p>
            <a:pPr lvl="1"/>
            <a:r>
              <a:rPr lang="da-DK" dirty="0"/>
              <a:t>Fails both criteria</a:t>
            </a:r>
          </a:p>
          <a:p>
            <a:endParaRPr lang="da-DK" dirty="0"/>
          </a:p>
          <a:p>
            <a:r>
              <a:rPr lang="da-DK" dirty="0"/>
              <a:t>Model performs better on large molecules</a:t>
            </a:r>
          </a:p>
          <a:p>
            <a:pPr lvl="1"/>
            <a:r>
              <a:rPr lang="da-DK" dirty="0"/>
              <a:t>Slightly better than increasing dt on some systems</a:t>
            </a:r>
          </a:p>
          <a:p>
            <a:pPr lvl="1"/>
            <a:endParaRPr lang="da-DK" dirty="0"/>
          </a:p>
          <a:p>
            <a:r>
              <a:rPr lang="da-DK" dirty="0"/>
              <a:t>Was not able to create RNN with lower MAE than VAR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1AF87-0AA9-ADFE-223E-AEA3E008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18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191-8424-16BD-AE82-3BC1C133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72E65-B04A-0DE3-75E2-34CF23F6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44</a:t>
            </a:fld>
            <a:endParaRPr lang="en-GB"/>
          </a:p>
        </p:txBody>
      </p:sp>
      <p:pic>
        <p:nvPicPr>
          <p:cNvPr id="6" name="Picture 5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4B91852-87CD-56FE-15BB-630683D6D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03" y="1494797"/>
            <a:ext cx="8494793" cy="513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11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191-8424-16BD-AE82-3BC1C133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72E65-B04A-0DE3-75E2-34CF23F6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45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03C5F-7E6B-B34B-8B58-383764CAA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357" y="1299295"/>
            <a:ext cx="5394971" cy="539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2A38B-5380-6B73-44DE-394A3480D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5102" y="1310012"/>
            <a:ext cx="5394971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42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191-8424-16BD-AE82-3BC1C133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72E65-B04A-0DE3-75E2-34CF23F6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46</a:t>
            </a:fld>
            <a:endParaRPr lang="en-GB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F77BDC3-93C6-5AAA-65BB-C1EEF91C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53" y="1509648"/>
            <a:ext cx="9999812" cy="51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82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191-8424-16BD-AE82-3BC1C133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72E65-B04A-0DE3-75E2-34CF23F6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47</a:t>
            </a:fld>
            <a:endParaRPr lang="en-GB"/>
          </a:p>
        </p:txBody>
      </p:sp>
      <p:pic>
        <p:nvPicPr>
          <p:cNvPr id="5" name="Picture 4" descr="A graph of a test sample&#10;&#10;Description automatically generated">
            <a:extLst>
              <a:ext uri="{FF2B5EF4-FFF2-40B4-BE49-F238E27FC236}">
                <a16:creationId xmlns:a16="http://schemas.microsoft.com/office/drawing/2014/main" id="{86F03C5F-7E6B-B34B-8B58-383764CAA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7" y="1299295"/>
            <a:ext cx="5394971" cy="5394971"/>
          </a:xfrm>
          <a:prstGeom prst="rect">
            <a:avLst/>
          </a:prstGeom>
        </p:spPr>
      </p:pic>
      <p:pic>
        <p:nvPicPr>
          <p:cNvPr id="8" name="Picture 7" descr="A graph of a test&#10;&#10;Description automatically generated with medium confidence">
            <a:extLst>
              <a:ext uri="{FF2B5EF4-FFF2-40B4-BE49-F238E27FC236}">
                <a16:creationId xmlns:a16="http://schemas.microsoft.com/office/drawing/2014/main" id="{D8B2A38B-5380-6B73-44DE-394A3480D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02" y="1310012"/>
            <a:ext cx="5394971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86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191-8424-16BD-AE82-3BC1C133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72E65-B04A-0DE3-75E2-34CF23F6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48</a:t>
            </a:fld>
            <a:endParaRPr lang="en-GB"/>
          </a:p>
        </p:txBody>
      </p:sp>
      <p:pic>
        <p:nvPicPr>
          <p:cNvPr id="6" name="Picture 5" descr="A graph of 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D8FCA545-74F6-C3A4-DC7B-60128D404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24966"/>
            <a:ext cx="7475321" cy="54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64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95D0-D128-F94C-9EED-565A6354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1F17F-9FCC-4AA2-C9C4-B1701A8B1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367C1-B2EF-1F97-B2CC-7FB96E42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49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32495-A920-305F-C4E9-7C1F4A6EB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6" y="1753476"/>
            <a:ext cx="10393648" cy="46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CE1E3-FBE0-BBF6-A14B-FB6C019D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8309" y="6282459"/>
            <a:ext cx="2743200" cy="365125"/>
          </a:xfrm>
        </p:spPr>
        <p:txBody>
          <a:bodyPr/>
          <a:lstStyle/>
          <a:p>
            <a:fld id="{2F9DBAEF-F5AC-4A31-A5CB-DE664A34FD0B}" type="slidenum">
              <a:rPr lang="en-GB" smtClean="0"/>
              <a:t>5</a:t>
            </a:fld>
            <a:endParaRPr lang="en-GB"/>
          </a:p>
        </p:txBody>
      </p:sp>
      <p:pic>
        <p:nvPicPr>
          <p:cNvPr id="6" name="Content Placeholder 5" descr="Atom outline">
            <a:extLst>
              <a:ext uri="{FF2B5EF4-FFF2-40B4-BE49-F238E27FC236}">
                <a16:creationId xmlns:a16="http://schemas.microsoft.com/office/drawing/2014/main" id="{3FFE8E3B-5000-A47D-7A49-AF7BEF11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2786" y="116105"/>
            <a:ext cx="821093" cy="821093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CF73EEB9-CBD7-F826-E218-0871B3662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7352" y="789743"/>
            <a:ext cx="1253412" cy="1253412"/>
          </a:xfrm>
          <a:prstGeom prst="rect">
            <a:avLst/>
          </a:prstGeom>
        </p:spPr>
      </p:pic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D13A519-010C-DDC6-4675-0BB0A16FF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09924" y="344706"/>
            <a:ext cx="914400" cy="9144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5E88F22-EB3E-4051-E39A-35BD15FB5860}"/>
              </a:ext>
            </a:extLst>
          </p:cNvPr>
          <p:cNvSpPr/>
          <p:nvPr/>
        </p:nvSpPr>
        <p:spPr>
          <a:xfrm>
            <a:off x="2971794" y="1179057"/>
            <a:ext cx="1532992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Topography Map with solid fill">
            <a:extLst>
              <a:ext uri="{FF2B5EF4-FFF2-40B4-BE49-F238E27FC236}">
                <a16:creationId xmlns:a16="http://schemas.microsoft.com/office/drawing/2014/main" id="{987AF3D6-E949-B976-5880-4346BFDE1B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7459" y="882188"/>
            <a:ext cx="1276537" cy="127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1E33F3-268B-A517-1815-61733E7CA62C}"/>
                  </a:ext>
                </a:extLst>
              </p:cNvPr>
              <p:cNvSpPr txBox="1"/>
              <p:nvPr/>
            </p:nvSpPr>
            <p:spPr>
              <a:xfrm>
                <a:off x="4932126" y="299143"/>
                <a:ext cx="1338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1E33F3-268B-A517-1815-61733E7CA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26" y="299143"/>
                <a:ext cx="1338251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28070E-CF3F-ADE0-9E73-A9EEAEE08B51}"/>
              </a:ext>
            </a:extLst>
          </p:cNvPr>
          <p:cNvSpPr/>
          <p:nvPr/>
        </p:nvSpPr>
        <p:spPr>
          <a:xfrm>
            <a:off x="6546405" y="1195655"/>
            <a:ext cx="1532992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Content Placeholder 5" descr="Computer outline">
            <a:extLst>
              <a:ext uri="{FF2B5EF4-FFF2-40B4-BE49-F238E27FC236}">
                <a16:creationId xmlns:a16="http://schemas.microsoft.com/office/drawing/2014/main" id="{39AAEE90-64E1-7788-19E3-D28C698D7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37541" y="87068"/>
            <a:ext cx="2970245" cy="2970245"/>
          </a:xfrm>
        </p:spPr>
      </p:pic>
      <p:pic>
        <p:nvPicPr>
          <p:cNvPr id="15" name="Graphic 14" descr="Beaker with solid fill">
            <a:extLst>
              <a:ext uri="{FF2B5EF4-FFF2-40B4-BE49-F238E27FC236}">
                <a16:creationId xmlns:a16="http://schemas.microsoft.com/office/drawing/2014/main" id="{602150A0-5EB4-FD87-F973-778E3EC3A5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44505" y="917476"/>
            <a:ext cx="914400" cy="914400"/>
          </a:xfrm>
          <a:prstGeom prst="rect">
            <a:avLst/>
          </a:prstGeom>
        </p:spPr>
      </p:pic>
      <p:pic>
        <p:nvPicPr>
          <p:cNvPr id="26" name="Content Placeholder 5" descr="Atom outline">
            <a:extLst>
              <a:ext uri="{FF2B5EF4-FFF2-40B4-BE49-F238E27FC236}">
                <a16:creationId xmlns:a16="http://schemas.microsoft.com/office/drawing/2014/main" id="{7F21EBC7-1D5D-6DD5-7A75-A68D7BB0D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1296" y="3516549"/>
            <a:ext cx="821093" cy="82109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C6E4C57-22A7-C486-3F74-E632E5506F2A}"/>
              </a:ext>
            </a:extLst>
          </p:cNvPr>
          <p:cNvGrpSpPr/>
          <p:nvPr/>
        </p:nvGrpSpPr>
        <p:grpSpPr>
          <a:xfrm>
            <a:off x="4821200" y="4022779"/>
            <a:ext cx="1284771" cy="1521689"/>
            <a:chOff x="3306619" y="2311402"/>
            <a:chExt cx="1284771" cy="1521689"/>
          </a:xfrm>
        </p:grpSpPr>
        <p:pic>
          <p:nvPicPr>
            <p:cNvPr id="28" name="Graphic 27" descr="Briefcase with solid fill">
              <a:extLst>
                <a:ext uri="{FF2B5EF4-FFF2-40B4-BE49-F238E27FC236}">
                  <a16:creationId xmlns:a16="http://schemas.microsoft.com/office/drawing/2014/main" id="{7CF816B4-19D1-DF58-3824-ACB366E57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t="27525"/>
            <a:stretch/>
          </p:blipFill>
          <p:spPr>
            <a:xfrm>
              <a:off x="3329709" y="2918691"/>
              <a:ext cx="1261681" cy="914400"/>
            </a:xfrm>
            <a:prstGeom prst="rect">
              <a:avLst/>
            </a:prstGeom>
          </p:spPr>
        </p:pic>
        <p:pic>
          <p:nvPicPr>
            <p:cNvPr id="29" name="Graphic 28" descr="Tools with solid fill">
              <a:extLst>
                <a:ext uri="{FF2B5EF4-FFF2-40B4-BE49-F238E27FC236}">
                  <a16:creationId xmlns:a16="http://schemas.microsoft.com/office/drawing/2014/main" id="{0968C026-7A15-6490-6629-4EB7D625F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-4040" t="-9092" r="4040" b="58839"/>
            <a:stretch/>
          </p:blipFill>
          <p:spPr>
            <a:xfrm>
              <a:off x="3306619" y="2311402"/>
              <a:ext cx="1261681" cy="634025"/>
            </a:xfrm>
            <a:prstGeom prst="rect">
              <a:avLst/>
            </a:prstGeom>
          </p:spPr>
        </p:pic>
      </p:grpSp>
      <p:pic>
        <p:nvPicPr>
          <p:cNvPr id="30" name="Graphic 29" descr="Database with solid fill">
            <a:extLst>
              <a:ext uri="{FF2B5EF4-FFF2-40B4-BE49-F238E27FC236}">
                <a16:creationId xmlns:a16="http://schemas.microsoft.com/office/drawing/2014/main" id="{68928E51-BA8E-DDE6-8C48-F795CB136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6954" y="4286392"/>
            <a:ext cx="1253412" cy="1253412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D69AC929-0795-5A12-B148-95D3044837A4}"/>
              </a:ext>
            </a:extLst>
          </p:cNvPr>
          <p:cNvSpPr/>
          <p:nvPr/>
        </p:nvSpPr>
        <p:spPr>
          <a:xfrm>
            <a:off x="2981396" y="4675706"/>
            <a:ext cx="1532992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4A4D9A2-B161-A807-0A03-CFD478DF5A28}"/>
              </a:ext>
            </a:extLst>
          </p:cNvPr>
          <p:cNvSpPr/>
          <p:nvPr/>
        </p:nvSpPr>
        <p:spPr>
          <a:xfrm>
            <a:off x="6556007" y="4692304"/>
            <a:ext cx="1532992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Content Placeholder 5" descr="Computer outline">
            <a:extLst>
              <a:ext uri="{FF2B5EF4-FFF2-40B4-BE49-F238E27FC236}">
                <a16:creationId xmlns:a16="http://schemas.microsoft.com/office/drawing/2014/main" id="{CAD9F9D8-7D2A-4282-A829-599EE54F8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47143" y="3583717"/>
            <a:ext cx="2970245" cy="2970245"/>
          </a:xfrm>
          <a:prstGeom prst="rect">
            <a:avLst/>
          </a:prstGeom>
        </p:spPr>
      </p:pic>
      <p:pic>
        <p:nvPicPr>
          <p:cNvPr id="34" name="Graphic 33" descr="Beaker with solid fill">
            <a:extLst>
              <a:ext uri="{FF2B5EF4-FFF2-40B4-BE49-F238E27FC236}">
                <a16:creationId xmlns:a16="http://schemas.microsoft.com/office/drawing/2014/main" id="{AC6B4AA9-9A90-D94B-27E1-F616988EA9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54107" y="4414125"/>
            <a:ext cx="914400" cy="914400"/>
          </a:xfrm>
          <a:prstGeom prst="rect">
            <a:avLst/>
          </a:prstGeom>
        </p:spPr>
      </p:pic>
      <p:pic>
        <p:nvPicPr>
          <p:cNvPr id="35" name="Graphic 34" descr="Gears with solid fill">
            <a:extLst>
              <a:ext uri="{FF2B5EF4-FFF2-40B4-BE49-F238E27FC236}">
                <a16:creationId xmlns:a16="http://schemas.microsoft.com/office/drawing/2014/main" id="{202C3DAC-FF09-6931-301B-A2DC3AC49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2471" y="3767465"/>
            <a:ext cx="914400" cy="9144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34E59A2-8B55-2B70-A878-6B750952737C}"/>
              </a:ext>
            </a:extLst>
          </p:cNvPr>
          <p:cNvSpPr/>
          <p:nvPr/>
        </p:nvSpPr>
        <p:spPr>
          <a:xfrm>
            <a:off x="9143818" y="5960106"/>
            <a:ext cx="295563" cy="7481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EDAFEF-0CFE-C056-314A-DA157915243E}"/>
              </a:ext>
            </a:extLst>
          </p:cNvPr>
          <p:cNvSpPr/>
          <p:nvPr/>
        </p:nvSpPr>
        <p:spPr>
          <a:xfrm rot="16200000">
            <a:off x="7084108" y="4630066"/>
            <a:ext cx="295563" cy="38608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EAD8B29-249C-4780-D93C-1AFFC0773FEC}"/>
              </a:ext>
            </a:extLst>
          </p:cNvPr>
          <p:cNvSpPr/>
          <p:nvPr/>
        </p:nvSpPr>
        <p:spPr>
          <a:xfrm rot="16200000">
            <a:off x="4880525" y="5861523"/>
            <a:ext cx="1124479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7A81BA-5F87-080F-F08C-BA5363DC5E60}"/>
              </a:ext>
            </a:extLst>
          </p:cNvPr>
          <p:cNvSpPr txBox="1"/>
          <p:nvPr/>
        </p:nvSpPr>
        <p:spPr>
          <a:xfrm>
            <a:off x="193414" y="1198075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Classical MD:</a:t>
            </a:r>
            <a:endParaRPr lang="en-GB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1C13D5-49D8-E4C5-9657-F1338E6EA611}"/>
              </a:ext>
            </a:extLst>
          </p:cNvPr>
          <p:cNvSpPr txBox="1"/>
          <p:nvPr/>
        </p:nvSpPr>
        <p:spPr>
          <a:xfrm>
            <a:off x="249197" y="4731670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i="1" dirty="0"/>
              <a:t>Ab initio</a:t>
            </a:r>
            <a:r>
              <a:rPr lang="da-DK" dirty="0"/>
              <a:t> MD: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4ED025-0D90-4D75-6934-6BC6B997E92E}"/>
              </a:ext>
            </a:extLst>
          </p:cNvPr>
          <p:cNvSpPr/>
          <p:nvPr/>
        </p:nvSpPr>
        <p:spPr>
          <a:xfrm>
            <a:off x="9142309" y="2418693"/>
            <a:ext cx="295563" cy="5236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E4A847-7CD1-22DC-F2EE-0C4842DCD71E}"/>
              </a:ext>
            </a:extLst>
          </p:cNvPr>
          <p:cNvSpPr/>
          <p:nvPr/>
        </p:nvSpPr>
        <p:spPr>
          <a:xfrm rot="16200000">
            <a:off x="7207497" y="960052"/>
            <a:ext cx="295563" cy="36653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646CE1F-6DE1-34C3-62B8-D158864EDF4C}"/>
              </a:ext>
            </a:extLst>
          </p:cNvPr>
          <p:cNvSpPr/>
          <p:nvPr/>
        </p:nvSpPr>
        <p:spPr>
          <a:xfrm rot="16200000">
            <a:off x="5167700" y="2212497"/>
            <a:ext cx="909252" cy="5505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654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95D0-D128-F94C-9EED-565A6354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367C1-B2EF-1F97-B2CC-7FB96E42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32495-A920-305F-C4E9-7C1F4A6EB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946" y="1753476"/>
            <a:ext cx="8865387" cy="46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78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95D0-D128-F94C-9EED-565A6354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1F17F-9FCC-4AA2-C9C4-B1701A8B1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367C1-B2EF-1F97-B2CC-7FB96E42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51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32495-A920-305F-C4E9-7C1F4A6EB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816" y="1779452"/>
            <a:ext cx="10393648" cy="455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56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95D0-D128-F94C-9EED-565A6354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367C1-B2EF-1F97-B2CC-7FB96E42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52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32495-A920-305F-C4E9-7C1F4A6EB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946" y="2047166"/>
            <a:ext cx="8865387" cy="40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4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6AA0-B19B-8D55-550A-F49E543D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B2BD-D150-00B7-A71C-03BBB14F8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7" y="1571348"/>
            <a:ext cx="5021062" cy="5113537"/>
          </a:xfrm>
        </p:spPr>
        <p:txBody>
          <a:bodyPr>
            <a:normAutofit/>
          </a:bodyPr>
          <a:lstStyle/>
          <a:p>
            <a:r>
              <a:rPr lang="da-DK" dirty="0"/>
              <a:t>Speed up simulations by not calculating all forces.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4D160-2EDA-782D-D5C9-B5ECA29E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90" y="1321323"/>
            <a:ext cx="6429910" cy="459120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36699-CD7A-DEFB-1236-62EDF60D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72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6AA0-B19B-8D55-550A-F49E543D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B2BD-D150-00B7-A71C-03BBB14F8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7" y="1571348"/>
            <a:ext cx="5021062" cy="4962617"/>
          </a:xfrm>
        </p:spPr>
        <p:txBody>
          <a:bodyPr>
            <a:normAutofit/>
          </a:bodyPr>
          <a:lstStyle/>
          <a:p>
            <a:r>
              <a:rPr lang="da-DK" dirty="0"/>
              <a:t>Speed up simulations by not calculating all forces.</a:t>
            </a:r>
          </a:p>
          <a:p>
            <a:endParaRPr lang="da-DK" dirty="0"/>
          </a:p>
          <a:p>
            <a:r>
              <a:rPr lang="en-GB" dirty="0"/>
              <a:t>Can we use a model to predict future forces based on past forces?</a:t>
            </a:r>
          </a:p>
          <a:p>
            <a:endParaRPr lang="en-GB" dirty="0"/>
          </a:p>
          <a:p>
            <a:r>
              <a:rPr lang="en-GB" dirty="0" err="1"/>
              <a:t>Brutovsky</a:t>
            </a:r>
            <a:r>
              <a:rPr lang="en-GB" dirty="0"/>
              <a:t> </a:t>
            </a:r>
            <a:r>
              <a:rPr lang="en-GB" i="1" dirty="0"/>
              <a:t>et al. </a:t>
            </a:r>
            <a:r>
              <a:rPr lang="en-GB" dirty="0"/>
              <a:t>published two papers in 2003 and 2005 predicting non-bonding forces.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4D160-2EDA-782D-D5C9-B5ECA29E7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64105" y="1321323"/>
            <a:ext cx="6425880" cy="45912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C9A08-F148-7697-AC5E-D1241DBE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4430E-3F4E-3900-02FC-26A4023FFCA5}"/>
              </a:ext>
            </a:extLst>
          </p:cNvPr>
          <p:cNvSpPr txBox="1"/>
          <p:nvPr/>
        </p:nvSpPr>
        <p:spPr>
          <a:xfrm>
            <a:off x="-90536" y="6275043"/>
            <a:ext cx="441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doi</a:t>
            </a:r>
            <a:r>
              <a:rPr lang="en-GB" dirty="0"/>
              <a:t>: 10.1063/1.1559033</a:t>
            </a:r>
          </a:p>
          <a:p>
            <a:r>
              <a:rPr lang="en-GB" dirty="0" err="1"/>
              <a:t>doi</a:t>
            </a:r>
            <a:r>
              <a:rPr lang="en-GB" dirty="0"/>
              <a:t>: 0.1016/j.cpc.2005.03.076  </a:t>
            </a:r>
          </a:p>
        </p:txBody>
      </p:sp>
    </p:spTree>
    <p:extLst>
      <p:ext uri="{BB962C8B-B14F-4D97-AF65-F5344CB8AC3E}">
        <p14:creationId xmlns:p14="http://schemas.microsoft.com/office/powerpoint/2010/main" val="405048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774C-4B17-FBB0-1276-FC48446F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Simulation 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597EE-3C50-ED01-1774-9064101BE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3750"/>
          </a:xfrm>
        </p:spPr>
        <p:txBody>
          <a:bodyPr>
            <a:normAutofit/>
          </a:bodyPr>
          <a:lstStyle/>
          <a:p>
            <a:r>
              <a:rPr lang="da-DK" dirty="0"/>
              <a:t>Ethanol in gas-phase</a:t>
            </a:r>
          </a:p>
          <a:p>
            <a:r>
              <a:rPr lang="da-DK" dirty="0"/>
              <a:t>Simulation done using ASE and GPAW</a:t>
            </a:r>
          </a:p>
          <a:p>
            <a:pPr lvl="1"/>
            <a:r>
              <a:rPr lang="da-DK" dirty="0"/>
              <a:t>dt = 0.5fs</a:t>
            </a:r>
          </a:p>
          <a:p>
            <a:pPr lvl="1"/>
            <a:r>
              <a:rPr lang="da-DK" dirty="0"/>
              <a:t>xc = PBE</a:t>
            </a:r>
          </a:p>
          <a:p>
            <a:pPr lvl="1"/>
            <a:r>
              <a:rPr lang="da-DK" dirty="0"/>
              <a:t>basis = sz</a:t>
            </a:r>
          </a:p>
          <a:p>
            <a:pPr lvl="1"/>
            <a:r>
              <a:rPr lang="da-DK" dirty="0"/>
              <a:t>Velocity Verlet dynamics</a:t>
            </a:r>
          </a:p>
          <a:p>
            <a:r>
              <a:rPr lang="da-DK" dirty="0"/>
              <a:t>Maxwell-Boltzmann distribution at 400K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63801-1A1B-A5C0-57AB-FCD863A1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E7A3B-B567-33F0-E478-EB47FCB6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86" y="1515206"/>
            <a:ext cx="403916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0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E67C-1877-02AC-A2DC-4C44C25B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Auto-Regressive models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C23645-16C0-94C1-4923-08F749A7A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192" y="1825625"/>
                <a:ext cx="532777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a-DK" kern="100" dirty="0">
                    <a:effectLst/>
                    <a:latin typeface="Cambria Math" panose="020405030504060302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For a time-series </a:t>
                </a:r>
                <a14:m>
                  <m:oMath xmlns:m="http://schemas.openxmlformats.org/officeDocument/2006/math">
                    <m:r>
                      <a:rPr lang="da-DK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da-DK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,…)</m:t>
                    </m:r>
                  </m:oMath>
                </a14:m>
                <a:endParaRPr lang="da-DK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da-DK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𝐴𝑅</m:t>
                      </m:r>
                      <m:d>
                        <m:dPr>
                          <m:ctrlP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da-DK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GB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GB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GB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GB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a-DK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a-DK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en-GB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𝐴𝑅</m:t>
                      </m:r>
                      <m:d>
                        <m:dPr>
                          <m:ctrlP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b="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da-DK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da-DK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a-DK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da-DK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GB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C23645-16C0-94C1-4923-08F749A7A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192" y="1825625"/>
                <a:ext cx="5327779" cy="4351338"/>
              </a:xfrm>
              <a:blipFill>
                <a:blip r:embed="rId2"/>
                <a:stretch>
                  <a:fillRect l="-240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5E4B185-07AE-5A55-659D-DB665D5E213A}"/>
              </a:ext>
            </a:extLst>
          </p:cNvPr>
          <p:cNvGrpSpPr/>
          <p:nvPr/>
        </p:nvGrpSpPr>
        <p:grpSpPr>
          <a:xfrm>
            <a:off x="5719665" y="1357007"/>
            <a:ext cx="6379029" cy="4733009"/>
            <a:chOff x="5719665" y="1357007"/>
            <a:chExt cx="6379029" cy="47330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C0EC34-DE64-7D74-714D-A18DB5C72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19665" y="1357007"/>
              <a:ext cx="6379029" cy="4733009"/>
            </a:xfrm>
            <a:prstGeom prst="rect">
              <a:avLst/>
            </a:prstGeom>
          </p:spPr>
        </p:pic>
        <p:sp>
          <p:nvSpPr>
            <p:cNvPr id="7" name="Arc 6">
              <a:extLst>
                <a:ext uri="{FF2B5EF4-FFF2-40B4-BE49-F238E27FC236}">
                  <a16:creationId xmlns:a16="http://schemas.microsoft.com/office/drawing/2014/main" id="{7EBBA5EF-78FB-4286-DC9E-6A766A233637}"/>
                </a:ext>
              </a:extLst>
            </p:cNvPr>
            <p:cNvSpPr/>
            <p:nvPr/>
          </p:nvSpPr>
          <p:spPr>
            <a:xfrm rot="6807607">
              <a:off x="9525233" y="3649425"/>
              <a:ext cx="620474" cy="545799"/>
            </a:xfrm>
            <a:prstGeom prst="arc">
              <a:avLst>
                <a:gd name="adj1" fmla="val 16200000"/>
                <a:gd name="adj2" fmla="val 19099"/>
              </a:avLst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64059867-04E0-0289-A9F5-9BC70DE72A7A}"/>
                </a:ext>
              </a:extLst>
            </p:cNvPr>
            <p:cNvSpPr/>
            <p:nvPr/>
          </p:nvSpPr>
          <p:spPr>
            <a:xfrm rot="7355124">
              <a:off x="8905507" y="3163225"/>
              <a:ext cx="1416084" cy="1141200"/>
            </a:xfrm>
            <a:prstGeom prst="arc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704AAB-0C8F-B972-44F7-8A8D3FF4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BAEF-F5AC-4A31-A5CB-DE664A34FD0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97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</TotalTime>
  <Words>667</Words>
  <Application>Microsoft Office PowerPoint</Application>
  <PresentationFormat>Widescreen</PresentationFormat>
  <Paragraphs>233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Aptos</vt:lpstr>
      <vt:lpstr>Aptos Display</vt:lpstr>
      <vt:lpstr>Arial</vt:lpstr>
      <vt:lpstr>Cambria Math</vt:lpstr>
      <vt:lpstr>Segoe UI</vt:lpstr>
      <vt:lpstr>Office Theme</vt:lpstr>
      <vt:lpstr>Using Auto-Regression to Predict Molecular Forces</vt:lpstr>
      <vt:lpstr>What is MD?</vt:lpstr>
      <vt:lpstr>How to do MD?</vt:lpstr>
      <vt:lpstr>How to do MD?</vt:lpstr>
      <vt:lpstr>PowerPoint Presentation</vt:lpstr>
      <vt:lpstr>Idea</vt:lpstr>
      <vt:lpstr>Idea</vt:lpstr>
      <vt:lpstr>Simulation system</vt:lpstr>
      <vt:lpstr>Auto-Regressive models</vt:lpstr>
      <vt:lpstr>Auto-Regressive models</vt:lpstr>
      <vt:lpstr>VAR</vt:lpstr>
      <vt:lpstr>Fitting parameters</vt:lpstr>
      <vt:lpstr>Hyperparameter Optimization</vt:lpstr>
      <vt:lpstr>Error evaluation of model</vt:lpstr>
      <vt:lpstr>Residuals</vt:lpstr>
      <vt:lpstr>Error evaluation of model</vt:lpstr>
      <vt:lpstr>Speed-up</vt:lpstr>
      <vt:lpstr>Metrics</vt:lpstr>
      <vt:lpstr>Average values</vt:lpstr>
      <vt:lpstr>Average values</vt:lpstr>
      <vt:lpstr>Distributions</vt:lpstr>
      <vt:lpstr>Distributions</vt:lpstr>
      <vt:lpstr>Distributions</vt:lpstr>
      <vt:lpstr>RMSD</vt:lpstr>
      <vt:lpstr>RMSD</vt:lpstr>
      <vt:lpstr>Metrics – Conformational Isomers</vt:lpstr>
      <vt:lpstr>Metrics – Conformational Isomers</vt:lpstr>
      <vt:lpstr>Conformational Isomers</vt:lpstr>
      <vt:lpstr>Metrics – 2D Dihedral Angles</vt:lpstr>
      <vt:lpstr>Dihedral angles</vt:lpstr>
      <vt:lpstr>Evaluating Model</vt:lpstr>
      <vt:lpstr>Large Molecules</vt:lpstr>
      <vt:lpstr>Large Molecules</vt:lpstr>
      <vt:lpstr>Large Molecules – Aspirin </vt:lpstr>
      <vt:lpstr>Large Molecules– Aspirin </vt:lpstr>
      <vt:lpstr>Large Molecules– Cholesterol </vt:lpstr>
      <vt:lpstr>Large Molecules– Cholesterol </vt:lpstr>
      <vt:lpstr>Large Molecules - Summary</vt:lpstr>
      <vt:lpstr>RNN</vt:lpstr>
      <vt:lpstr>RNN – Traj Model </vt:lpstr>
      <vt:lpstr>RNN – Window Model</vt:lpstr>
      <vt:lpstr>RNN – Results </vt:lpstr>
      <vt:lpstr>Conclusion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Birk Nøhr Dissing</dc:creator>
  <cp:lastModifiedBy>Birk Nøhr Dissing</cp:lastModifiedBy>
  <cp:revision>19</cp:revision>
  <dcterms:created xsi:type="dcterms:W3CDTF">2024-08-05T17:05:08Z</dcterms:created>
  <dcterms:modified xsi:type="dcterms:W3CDTF">2024-11-19T20:25:37Z</dcterms:modified>
</cp:coreProperties>
</file>